
<file path=[Content_Types].xml><?xml version="1.0" encoding="utf-8"?>
<Types xmlns="http://schemas.openxmlformats.org/package/2006/content-types">
  <Default Extension="tmp" ContentType="image/png"/>
  <Default Extension="jfif" ContentType="image/j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2" r:id="rId2"/>
    <p:sldId id="256" r:id="rId3"/>
    <p:sldId id="257" r:id="rId4"/>
    <p:sldId id="278" r:id="rId5"/>
    <p:sldId id="258" r:id="rId6"/>
    <p:sldId id="281" r:id="rId7"/>
    <p:sldId id="283" r:id="rId8"/>
    <p:sldId id="285" r:id="rId9"/>
    <p:sldId id="284" r:id="rId10"/>
    <p:sldId id="259" r:id="rId11"/>
    <p:sldId id="280" r:id="rId12"/>
    <p:sldId id="260" r:id="rId13"/>
    <p:sldId id="263" r:id="rId14"/>
    <p:sldId id="290" r:id="rId15"/>
    <p:sldId id="287" r:id="rId16"/>
    <p:sldId id="267" r:id="rId17"/>
    <p:sldId id="264" r:id="rId18"/>
    <p:sldId id="268" r:id="rId19"/>
    <p:sldId id="269" r:id="rId20"/>
    <p:sldId id="271" r:id="rId21"/>
    <p:sldId id="273" r:id="rId22"/>
    <p:sldId id="274" r:id="rId23"/>
    <p:sldId id="275" r:id="rId24"/>
    <p:sldId id="288" r:id="rId25"/>
    <p:sldId id="276" r:id="rId26"/>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9319" autoAdjust="0"/>
  </p:normalViewPr>
  <p:slideViewPr>
    <p:cSldViewPr snapToGrid="0">
      <p:cViewPr varScale="1">
        <p:scale>
          <a:sx n="77" d="100"/>
          <a:sy n="77" d="100"/>
        </p:scale>
        <p:origin x="91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A201D0ED-0338-452D-94B0-AF1E752D7F49}" type="datetimeFigureOut">
              <a:rPr lang="en-GB" smtClean="0"/>
              <a:t>15/09/2026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B62B0A1D-0C60-4601-8679-D78943FC8701}" type="slidenum">
              <a:rPr lang="en-GB" smtClean="0"/>
              <a:t>‹#›</a:t>
            </a:fld>
            <a:endParaRPr lang="en-GB"/>
          </a:p>
        </p:txBody>
      </p:sp>
    </p:spTree>
    <p:extLst>
      <p:ext uri="{BB962C8B-B14F-4D97-AF65-F5344CB8AC3E}">
        <p14:creationId xmlns:p14="http://schemas.microsoft.com/office/powerpoint/2010/main" val="1557560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1</a:t>
            </a:fld>
            <a:endParaRPr lang="en-GB"/>
          </a:p>
        </p:txBody>
      </p:sp>
    </p:spTree>
    <p:extLst>
      <p:ext uri="{BB962C8B-B14F-4D97-AF65-F5344CB8AC3E}">
        <p14:creationId xmlns:p14="http://schemas.microsoft.com/office/powerpoint/2010/main" val="2742828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2</a:t>
            </a:fld>
            <a:endParaRPr lang="en-GB"/>
          </a:p>
        </p:txBody>
      </p:sp>
    </p:spTree>
    <p:extLst>
      <p:ext uri="{BB962C8B-B14F-4D97-AF65-F5344CB8AC3E}">
        <p14:creationId xmlns:p14="http://schemas.microsoft.com/office/powerpoint/2010/main" val="1237445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3</a:t>
            </a:fld>
            <a:endParaRPr lang="en-GB"/>
          </a:p>
        </p:txBody>
      </p:sp>
    </p:spTree>
    <p:extLst>
      <p:ext uri="{BB962C8B-B14F-4D97-AF65-F5344CB8AC3E}">
        <p14:creationId xmlns:p14="http://schemas.microsoft.com/office/powerpoint/2010/main" val="4246177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4</a:t>
            </a:fld>
            <a:endParaRPr lang="en-GB"/>
          </a:p>
        </p:txBody>
      </p:sp>
    </p:spTree>
    <p:extLst>
      <p:ext uri="{BB962C8B-B14F-4D97-AF65-F5344CB8AC3E}">
        <p14:creationId xmlns:p14="http://schemas.microsoft.com/office/powerpoint/2010/main" val="2485653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5</a:t>
            </a:fld>
            <a:endParaRPr lang="en-GB"/>
          </a:p>
        </p:txBody>
      </p:sp>
    </p:spTree>
    <p:extLst>
      <p:ext uri="{BB962C8B-B14F-4D97-AF65-F5344CB8AC3E}">
        <p14:creationId xmlns:p14="http://schemas.microsoft.com/office/powerpoint/2010/main" val="2153598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6</a:t>
            </a:fld>
            <a:endParaRPr lang="en-GB"/>
          </a:p>
        </p:txBody>
      </p:sp>
    </p:spTree>
    <p:extLst>
      <p:ext uri="{BB962C8B-B14F-4D97-AF65-F5344CB8AC3E}">
        <p14:creationId xmlns:p14="http://schemas.microsoft.com/office/powerpoint/2010/main" val="3568039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7</a:t>
            </a:fld>
            <a:endParaRPr lang="en-GB"/>
          </a:p>
        </p:txBody>
      </p:sp>
    </p:spTree>
    <p:extLst>
      <p:ext uri="{BB962C8B-B14F-4D97-AF65-F5344CB8AC3E}">
        <p14:creationId xmlns:p14="http://schemas.microsoft.com/office/powerpoint/2010/main" val="305184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8</a:t>
            </a:fld>
            <a:endParaRPr lang="en-GB"/>
          </a:p>
        </p:txBody>
      </p:sp>
    </p:spTree>
    <p:extLst>
      <p:ext uri="{BB962C8B-B14F-4D97-AF65-F5344CB8AC3E}">
        <p14:creationId xmlns:p14="http://schemas.microsoft.com/office/powerpoint/2010/main" val="4109152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9</a:t>
            </a:fld>
            <a:endParaRPr lang="en-GB"/>
          </a:p>
        </p:txBody>
      </p:sp>
    </p:spTree>
    <p:extLst>
      <p:ext uri="{BB962C8B-B14F-4D97-AF65-F5344CB8AC3E}">
        <p14:creationId xmlns:p14="http://schemas.microsoft.com/office/powerpoint/2010/main" val="2600985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10</a:t>
            </a:fld>
            <a:endParaRPr lang="en-GB"/>
          </a:p>
        </p:txBody>
      </p:sp>
    </p:spTree>
    <p:extLst>
      <p:ext uri="{BB962C8B-B14F-4D97-AF65-F5344CB8AC3E}">
        <p14:creationId xmlns:p14="http://schemas.microsoft.com/office/powerpoint/2010/main" val="582028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11</a:t>
            </a:fld>
            <a:endParaRPr lang="en-GB"/>
          </a:p>
        </p:txBody>
      </p:sp>
    </p:spTree>
    <p:extLst>
      <p:ext uri="{BB962C8B-B14F-4D97-AF65-F5344CB8AC3E}">
        <p14:creationId xmlns:p14="http://schemas.microsoft.com/office/powerpoint/2010/main" val="2498132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12</a:t>
            </a:fld>
            <a:endParaRPr lang="en-GB"/>
          </a:p>
        </p:txBody>
      </p:sp>
    </p:spTree>
    <p:extLst>
      <p:ext uri="{BB962C8B-B14F-4D97-AF65-F5344CB8AC3E}">
        <p14:creationId xmlns:p14="http://schemas.microsoft.com/office/powerpoint/2010/main" val="3494853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13</a:t>
            </a:fld>
            <a:endParaRPr lang="en-GB"/>
          </a:p>
        </p:txBody>
      </p:sp>
    </p:spTree>
    <p:extLst>
      <p:ext uri="{BB962C8B-B14F-4D97-AF65-F5344CB8AC3E}">
        <p14:creationId xmlns:p14="http://schemas.microsoft.com/office/powerpoint/2010/main" val="1110796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14</a:t>
            </a:fld>
            <a:endParaRPr lang="en-GB"/>
          </a:p>
        </p:txBody>
      </p:sp>
    </p:spTree>
    <p:extLst>
      <p:ext uri="{BB962C8B-B14F-4D97-AF65-F5344CB8AC3E}">
        <p14:creationId xmlns:p14="http://schemas.microsoft.com/office/powerpoint/2010/main" val="1953642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15</a:t>
            </a:fld>
            <a:endParaRPr lang="en-GB"/>
          </a:p>
        </p:txBody>
      </p:sp>
    </p:spTree>
    <p:extLst>
      <p:ext uri="{BB962C8B-B14F-4D97-AF65-F5344CB8AC3E}">
        <p14:creationId xmlns:p14="http://schemas.microsoft.com/office/powerpoint/2010/main" val="2880070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16</a:t>
            </a:fld>
            <a:endParaRPr lang="en-GB"/>
          </a:p>
        </p:txBody>
      </p:sp>
    </p:spTree>
    <p:extLst>
      <p:ext uri="{BB962C8B-B14F-4D97-AF65-F5344CB8AC3E}">
        <p14:creationId xmlns:p14="http://schemas.microsoft.com/office/powerpoint/2010/main" val="1300404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17</a:t>
            </a:fld>
            <a:endParaRPr lang="en-GB"/>
          </a:p>
        </p:txBody>
      </p:sp>
    </p:spTree>
    <p:extLst>
      <p:ext uri="{BB962C8B-B14F-4D97-AF65-F5344CB8AC3E}">
        <p14:creationId xmlns:p14="http://schemas.microsoft.com/office/powerpoint/2010/main" val="3821271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18</a:t>
            </a:fld>
            <a:endParaRPr lang="en-GB"/>
          </a:p>
        </p:txBody>
      </p:sp>
    </p:spTree>
    <p:extLst>
      <p:ext uri="{BB962C8B-B14F-4D97-AF65-F5344CB8AC3E}">
        <p14:creationId xmlns:p14="http://schemas.microsoft.com/office/powerpoint/2010/main" val="3788250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19</a:t>
            </a:fld>
            <a:endParaRPr lang="en-GB"/>
          </a:p>
        </p:txBody>
      </p:sp>
    </p:spTree>
    <p:extLst>
      <p:ext uri="{BB962C8B-B14F-4D97-AF65-F5344CB8AC3E}">
        <p14:creationId xmlns:p14="http://schemas.microsoft.com/office/powerpoint/2010/main" val="4120635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20</a:t>
            </a:fld>
            <a:endParaRPr lang="en-GB"/>
          </a:p>
        </p:txBody>
      </p:sp>
    </p:spTree>
    <p:extLst>
      <p:ext uri="{BB962C8B-B14F-4D97-AF65-F5344CB8AC3E}">
        <p14:creationId xmlns:p14="http://schemas.microsoft.com/office/powerpoint/2010/main" val="3243689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21</a:t>
            </a:fld>
            <a:endParaRPr lang="en-GB"/>
          </a:p>
        </p:txBody>
      </p:sp>
    </p:spTree>
    <p:extLst>
      <p:ext uri="{BB962C8B-B14F-4D97-AF65-F5344CB8AC3E}">
        <p14:creationId xmlns:p14="http://schemas.microsoft.com/office/powerpoint/2010/main" val="39636510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22</a:t>
            </a:fld>
            <a:endParaRPr lang="en-GB"/>
          </a:p>
        </p:txBody>
      </p:sp>
    </p:spTree>
    <p:extLst>
      <p:ext uri="{BB962C8B-B14F-4D97-AF65-F5344CB8AC3E}">
        <p14:creationId xmlns:p14="http://schemas.microsoft.com/office/powerpoint/2010/main" val="3226431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23</a:t>
            </a:fld>
            <a:endParaRPr lang="en-GB"/>
          </a:p>
        </p:txBody>
      </p:sp>
    </p:spTree>
    <p:extLst>
      <p:ext uri="{BB962C8B-B14F-4D97-AF65-F5344CB8AC3E}">
        <p14:creationId xmlns:p14="http://schemas.microsoft.com/office/powerpoint/2010/main" val="3012694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a:t>
            </a:r>
          </a:p>
        </p:txBody>
      </p:sp>
      <p:sp>
        <p:nvSpPr>
          <p:cNvPr id="4" name="Slide Number Placeholder 3"/>
          <p:cNvSpPr>
            <a:spLocks noGrp="1"/>
          </p:cNvSpPr>
          <p:nvPr>
            <p:ph type="sldNum" sz="quarter" idx="5"/>
          </p:nvPr>
        </p:nvSpPr>
        <p:spPr/>
        <p:txBody>
          <a:bodyPr/>
          <a:lstStyle/>
          <a:p>
            <a:fld id="{B62B0A1D-0C60-4601-8679-D78943FC8701}" type="slidenum">
              <a:rPr lang="en-GB" smtClean="0"/>
              <a:t>24</a:t>
            </a:fld>
            <a:endParaRPr lang="en-GB"/>
          </a:p>
        </p:txBody>
      </p:sp>
    </p:spTree>
    <p:extLst>
      <p:ext uri="{BB962C8B-B14F-4D97-AF65-F5344CB8AC3E}">
        <p14:creationId xmlns:p14="http://schemas.microsoft.com/office/powerpoint/2010/main" val="1109901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Aaron / Catherine</a:t>
            </a:r>
          </a:p>
        </p:txBody>
      </p:sp>
      <p:sp>
        <p:nvSpPr>
          <p:cNvPr id="4" name="Slide Number Placeholder 3"/>
          <p:cNvSpPr>
            <a:spLocks noGrp="1"/>
          </p:cNvSpPr>
          <p:nvPr>
            <p:ph type="sldNum" sz="quarter" idx="5"/>
          </p:nvPr>
        </p:nvSpPr>
        <p:spPr/>
        <p:txBody>
          <a:bodyPr/>
          <a:lstStyle/>
          <a:p>
            <a:fld id="{B62B0A1D-0C60-4601-8679-D78943FC8701}" type="slidenum">
              <a:rPr lang="en-GB" smtClean="0"/>
              <a:t>25</a:t>
            </a:fld>
            <a:endParaRPr lang="en-GB"/>
          </a:p>
        </p:txBody>
      </p:sp>
    </p:spTree>
    <p:extLst>
      <p:ext uri="{BB962C8B-B14F-4D97-AF65-F5344CB8AC3E}">
        <p14:creationId xmlns:p14="http://schemas.microsoft.com/office/powerpoint/2010/main" val="2478717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C70C-2BF8-461B-B3C1-386DEB1345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5279D92-FFA6-4584-B58C-60314A2CBB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DB04ECE-D50B-4862-9EF5-479D36D387AC}"/>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5" name="Footer Placeholder 4">
            <a:extLst>
              <a:ext uri="{FF2B5EF4-FFF2-40B4-BE49-F238E27FC236}">
                <a16:creationId xmlns:a16="http://schemas.microsoft.com/office/drawing/2014/main" id="{FBCE868D-9C55-47ED-9C13-32BAE91E5F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FF9289-BF9A-48AC-A61D-DABD8A7D9743}"/>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175129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99DF-4878-4EF3-9E32-954D2A80219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3C20CA-2B44-4789-8D45-9463E63CDBF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291080-AEAF-4ADD-9F49-05F38A30BDBB}"/>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5" name="Footer Placeholder 4">
            <a:extLst>
              <a:ext uri="{FF2B5EF4-FFF2-40B4-BE49-F238E27FC236}">
                <a16:creationId xmlns:a16="http://schemas.microsoft.com/office/drawing/2014/main" id="{6DB23D4D-E6AF-49EC-8B1F-F323914461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9CD567-F6F0-41FD-BB37-F564C2798F38}"/>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3528306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A1920-70B7-4906-8111-C710AF7404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9748179-A9B8-4EA5-B4F5-58F3000576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0B89D03-1754-4E2E-A0AF-2406F32F1FF6}"/>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5" name="Footer Placeholder 4">
            <a:extLst>
              <a:ext uri="{FF2B5EF4-FFF2-40B4-BE49-F238E27FC236}">
                <a16:creationId xmlns:a16="http://schemas.microsoft.com/office/drawing/2014/main" id="{20926E03-A967-41C8-9C71-296F7B25CC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AD2ED0-D15C-4DBB-B70D-DD968AFE667E}"/>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2281891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EDAC0-D614-432C-8BDE-AF19587255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88D1B3-0637-4990-867D-C844D62D563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E884949-5E71-41AA-88B1-FFEDA463F4E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B45FF93-15DB-4BA0-BBFC-6B7B8337A861}"/>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6" name="Footer Placeholder 5">
            <a:extLst>
              <a:ext uri="{FF2B5EF4-FFF2-40B4-BE49-F238E27FC236}">
                <a16:creationId xmlns:a16="http://schemas.microsoft.com/office/drawing/2014/main" id="{119CFBD5-1A79-4C9A-9703-747EB718A6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7D072E1-0CFA-40BD-8468-E5E2CC8D5905}"/>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1633009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7E472-7438-4CC4-9F78-0C4194D4CD4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6AAC18-CD68-4C16-9C3C-F65A5E2782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820EB2F-E4C4-4D63-94BB-8D594D0D3A2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1C1633E-703A-4904-9ADE-8E1C31CAD4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AE13D32-C1B0-4FAB-99DF-A83DB532008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A18DCC9-9FFB-418B-AACA-E6132AC1494F}"/>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8" name="Footer Placeholder 7">
            <a:extLst>
              <a:ext uri="{FF2B5EF4-FFF2-40B4-BE49-F238E27FC236}">
                <a16:creationId xmlns:a16="http://schemas.microsoft.com/office/drawing/2014/main" id="{E860A591-B384-4093-BD40-D7D2A30F816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5CC5E98-FC39-42FA-855C-73DC88DF862F}"/>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2148157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313C-998C-4E36-8787-A6843A30083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3ED9F78-9E4D-49D3-9D14-1139A038945E}"/>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4" name="Footer Placeholder 3">
            <a:extLst>
              <a:ext uri="{FF2B5EF4-FFF2-40B4-BE49-F238E27FC236}">
                <a16:creationId xmlns:a16="http://schemas.microsoft.com/office/drawing/2014/main" id="{AA355CE0-110C-4935-8FBE-79FA1900D59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6D291F8-4CE3-4FEF-96CC-887A71CEC94A}"/>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3287123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484A27-E0BE-4F4C-B4BF-B9EE805AE6FA}"/>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3" name="Footer Placeholder 2">
            <a:extLst>
              <a:ext uri="{FF2B5EF4-FFF2-40B4-BE49-F238E27FC236}">
                <a16:creationId xmlns:a16="http://schemas.microsoft.com/office/drawing/2014/main" id="{FEECF45A-3D14-4D7E-8866-8A79CCDEA62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03AA949-20A2-4D4F-A8D1-86840A4D6813}"/>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187545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9C32-A785-4741-87BB-83A19EFF2B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90B115D-2972-4782-95E5-B27F01230A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D5AE5E-EA57-42AF-AD16-FB1F9DA461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537AFB4-B013-4A1C-BD6F-F25CF8329AA3}"/>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6" name="Footer Placeholder 5">
            <a:extLst>
              <a:ext uri="{FF2B5EF4-FFF2-40B4-BE49-F238E27FC236}">
                <a16:creationId xmlns:a16="http://schemas.microsoft.com/office/drawing/2014/main" id="{8C614C2B-9823-48D8-A985-459E9FD398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A3C43D-EAE6-4DC7-97C6-8555CE538188}"/>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2627050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2AE60-04A5-4E8B-9726-8D73073408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EE3FB6E-912D-4CA6-8C9D-5DB0DF45B8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83A1D65-C0D5-4A8B-9E31-0B85F10B27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FBA112-542E-4FF4-9B2B-90D497FFE78B}"/>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6" name="Footer Placeholder 5">
            <a:extLst>
              <a:ext uri="{FF2B5EF4-FFF2-40B4-BE49-F238E27FC236}">
                <a16:creationId xmlns:a16="http://schemas.microsoft.com/office/drawing/2014/main" id="{E727CEF3-ECC7-492B-9A4F-73BE4864FD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7EDF95-EFA4-4C02-B33D-381C126ECC37}"/>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2619887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26B0C-3C2F-49D0-A925-378E3E333F5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FAC7598-C226-4E2C-83E6-EB97D5978F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CFCF2F-EDF2-488B-BF1F-C19044C1FEBA}"/>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5" name="Footer Placeholder 4">
            <a:extLst>
              <a:ext uri="{FF2B5EF4-FFF2-40B4-BE49-F238E27FC236}">
                <a16:creationId xmlns:a16="http://schemas.microsoft.com/office/drawing/2014/main" id="{7F1854ED-4002-470E-8C4B-A60B9E5AD5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FDB8C7-DFF7-4D35-B858-E006B7FF0864}"/>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1644439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D0927F-03AE-470A-965E-6786305E5A9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996FED-59B4-47B6-9BB8-42C8B4BF2A4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8783FD-AF6F-400D-970F-E029AB36466C}"/>
              </a:ext>
            </a:extLst>
          </p:cNvPr>
          <p:cNvSpPr>
            <a:spLocks noGrp="1"/>
          </p:cNvSpPr>
          <p:nvPr>
            <p:ph type="dt" sz="half" idx="10"/>
          </p:nvPr>
        </p:nvSpPr>
        <p:spPr/>
        <p:txBody>
          <a:bodyPr/>
          <a:lstStyle/>
          <a:p>
            <a:fld id="{B573F096-95BA-4AD4-B4EE-1B9E533472E3}" type="datetimeFigureOut">
              <a:rPr lang="en-GB" smtClean="0"/>
              <a:t>15/09/2026</a:t>
            </a:fld>
            <a:endParaRPr lang="en-GB"/>
          </a:p>
        </p:txBody>
      </p:sp>
      <p:sp>
        <p:nvSpPr>
          <p:cNvPr id="5" name="Footer Placeholder 4">
            <a:extLst>
              <a:ext uri="{FF2B5EF4-FFF2-40B4-BE49-F238E27FC236}">
                <a16:creationId xmlns:a16="http://schemas.microsoft.com/office/drawing/2014/main" id="{EC8F1CD4-51E8-4DA7-A9BD-2BEABFA2CA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589E22-D7E9-4345-AAD4-B2CC5AFA6176}"/>
              </a:ext>
            </a:extLst>
          </p:cNvPr>
          <p:cNvSpPr>
            <a:spLocks noGrp="1"/>
          </p:cNvSpPr>
          <p:nvPr>
            <p:ph type="sldNum" sz="quarter" idx="12"/>
          </p:nvPr>
        </p:nvSpPr>
        <p:spPr/>
        <p:txBody>
          <a:bodyPr/>
          <a:lstStyle/>
          <a:p>
            <a:fld id="{38D8C5C5-221A-4B67-937C-6DCE3CB5FAB6}" type="slidenum">
              <a:rPr lang="en-GB" smtClean="0"/>
              <a:t>‹#›</a:t>
            </a:fld>
            <a:endParaRPr lang="en-GB"/>
          </a:p>
        </p:txBody>
      </p:sp>
    </p:spTree>
    <p:extLst>
      <p:ext uri="{BB962C8B-B14F-4D97-AF65-F5344CB8AC3E}">
        <p14:creationId xmlns:p14="http://schemas.microsoft.com/office/powerpoint/2010/main" val="2339026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8E248D-57DF-4720-B97F-723B415440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A20AFC-1EB5-4F19-A12F-CABA4D09B2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1A85D3-0F4E-41FA-8A65-1BE90BBC05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73F096-95BA-4AD4-B4EE-1B9E533472E3}" type="datetimeFigureOut">
              <a:rPr lang="en-GB" smtClean="0"/>
              <a:t>15/09/2026</a:t>
            </a:fld>
            <a:endParaRPr lang="en-GB"/>
          </a:p>
        </p:txBody>
      </p:sp>
      <p:sp>
        <p:nvSpPr>
          <p:cNvPr id="5" name="Footer Placeholder 4">
            <a:extLst>
              <a:ext uri="{FF2B5EF4-FFF2-40B4-BE49-F238E27FC236}">
                <a16:creationId xmlns:a16="http://schemas.microsoft.com/office/drawing/2014/main" id="{5EA8D336-0CBF-44BB-8FF9-2BAD6FE3A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08F4305-9656-4F1F-A497-F998C4FEDE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D8C5C5-221A-4B67-937C-6DCE3CB5FAB6}" type="slidenum">
              <a:rPr lang="en-GB" smtClean="0"/>
              <a:t>‹#›</a:t>
            </a:fld>
            <a:endParaRPr lang="en-GB"/>
          </a:p>
        </p:txBody>
      </p:sp>
    </p:spTree>
    <p:extLst>
      <p:ext uri="{BB962C8B-B14F-4D97-AF65-F5344CB8AC3E}">
        <p14:creationId xmlns:p14="http://schemas.microsoft.com/office/powerpoint/2010/main" val="1156590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4C0180-7757-4332-89B1-C44A8097F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7033" y="331201"/>
            <a:ext cx="8237934" cy="6195597"/>
          </a:xfrm>
          <a:prstGeom prst="rect">
            <a:avLst/>
          </a:prstGeom>
        </p:spPr>
      </p:pic>
    </p:spTree>
    <p:extLst>
      <p:ext uri="{BB962C8B-B14F-4D97-AF65-F5344CB8AC3E}">
        <p14:creationId xmlns:p14="http://schemas.microsoft.com/office/powerpoint/2010/main" val="561070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6527C-8039-400E-BF07-555DAD3054F2}"/>
              </a:ext>
            </a:extLst>
          </p:cNvPr>
          <p:cNvSpPr>
            <a:spLocks noGrp="1"/>
          </p:cNvSpPr>
          <p:nvPr>
            <p:ph type="ctrTitle"/>
          </p:nvPr>
        </p:nvSpPr>
        <p:spPr>
          <a:xfrm>
            <a:off x="215348" y="3220279"/>
            <a:ext cx="11976652" cy="2387600"/>
          </a:xfrm>
        </p:spPr>
        <p:txBody>
          <a:bodyPr>
            <a:normAutofit fontScale="90000"/>
          </a:bodyPr>
          <a:lstStyle/>
          <a:p>
            <a:r>
              <a:rPr lang="en-GB" u="sng" dirty="0">
                <a:latin typeface="+mn-lt"/>
              </a:rPr>
              <a:t>Year 6 Residential</a:t>
            </a:r>
            <a:br>
              <a:rPr lang="en-GB" dirty="0">
                <a:latin typeface="+mn-lt"/>
              </a:rPr>
            </a:br>
            <a:r>
              <a:rPr lang="en-GB" dirty="0">
                <a:latin typeface="+mn-lt"/>
              </a:rPr>
              <a:t> </a:t>
            </a:r>
            <a:br>
              <a:rPr lang="en-GB" dirty="0">
                <a:latin typeface="+mn-lt"/>
              </a:rPr>
            </a:br>
            <a:r>
              <a:rPr lang="en-GB" dirty="0">
                <a:latin typeface="+mn-lt"/>
              </a:rPr>
              <a:t>Buckden House Outdoor Education Centre</a:t>
            </a:r>
            <a:br>
              <a:rPr lang="en-GB" dirty="0">
                <a:latin typeface="+mn-lt"/>
              </a:rPr>
            </a:br>
            <a:br>
              <a:rPr lang="en-GB" dirty="0">
                <a:latin typeface="+mn-lt"/>
              </a:rPr>
            </a:br>
            <a:r>
              <a:rPr lang="en-GB" dirty="0">
                <a:latin typeface="+mn-lt"/>
              </a:rPr>
              <a:t>Wednesday 20</a:t>
            </a:r>
            <a:r>
              <a:rPr lang="en-GB" baseline="30000" dirty="0">
                <a:latin typeface="+mn-lt"/>
              </a:rPr>
              <a:t>th</a:t>
            </a:r>
            <a:r>
              <a:rPr lang="en-GB" dirty="0">
                <a:latin typeface="+mn-lt"/>
              </a:rPr>
              <a:t> January 2027 </a:t>
            </a:r>
            <a:br>
              <a:rPr lang="en-GB" dirty="0">
                <a:latin typeface="+mn-lt"/>
              </a:rPr>
            </a:br>
            <a:r>
              <a:rPr lang="en-GB" i="1" dirty="0">
                <a:latin typeface="+mn-lt"/>
              </a:rPr>
              <a:t>to</a:t>
            </a:r>
            <a:r>
              <a:rPr lang="en-GB" dirty="0">
                <a:latin typeface="+mn-lt"/>
              </a:rPr>
              <a:t> </a:t>
            </a:r>
            <a:br>
              <a:rPr lang="en-GB" dirty="0">
                <a:latin typeface="+mn-lt"/>
              </a:rPr>
            </a:br>
            <a:r>
              <a:rPr lang="en-GB" dirty="0">
                <a:latin typeface="+mn-lt"/>
              </a:rPr>
              <a:t>Friday 22</a:t>
            </a:r>
            <a:r>
              <a:rPr lang="en-GB" baseline="30000" dirty="0">
                <a:latin typeface="+mn-lt"/>
              </a:rPr>
              <a:t>nd</a:t>
            </a:r>
            <a:r>
              <a:rPr lang="en-GB" dirty="0">
                <a:latin typeface="+mn-lt"/>
              </a:rPr>
              <a:t> January 2027</a:t>
            </a:r>
          </a:p>
        </p:txBody>
      </p:sp>
    </p:spTree>
    <p:extLst>
      <p:ext uri="{BB962C8B-B14F-4D97-AF65-F5344CB8AC3E}">
        <p14:creationId xmlns:p14="http://schemas.microsoft.com/office/powerpoint/2010/main" val="4211953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294861" y="365125"/>
            <a:ext cx="10515600" cy="1325563"/>
          </a:xfrm>
        </p:spPr>
        <p:txBody>
          <a:bodyPr/>
          <a:lstStyle/>
          <a:p>
            <a:r>
              <a:rPr lang="en-GB" dirty="0">
                <a:latin typeface="+mn-lt"/>
              </a:rPr>
              <a:t>Why do we go to Buckden House?</a:t>
            </a:r>
          </a:p>
        </p:txBody>
      </p:sp>
      <p:sp>
        <p:nvSpPr>
          <p:cNvPr id="3" name="Content Placeholder 2">
            <a:extLst>
              <a:ext uri="{FF2B5EF4-FFF2-40B4-BE49-F238E27FC236}">
                <a16:creationId xmlns:a16="http://schemas.microsoft.com/office/drawing/2014/main" id="{1666E1AB-906F-4B44-BFA3-EF8F87AC0142}"/>
              </a:ext>
            </a:extLst>
          </p:cNvPr>
          <p:cNvSpPr>
            <a:spLocks noGrp="1"/>
          </p:cNvSpPr>
          <p:nvPr>
            <p:ph idx="1"/>
          </p:nvPr>
        </p:nvSpPr>
        <p:spPr>
          <a:xfrm>
            <a:off x="188843" y="1690688"/>
            <a:ext cx="6172200" cy="4351338"/>
          </a:xfrm>
        </p:spPr>
        <p:txBody>
          <a:bodyPr>
            <a:normAutofit/>
          </a:bodyPr>
          <a:lstStyle/>
          <a:p>
            <a:r>
              <a:rPr lang="en-GB" dirty="0"/>
              <a:t>Provide children with the opportunity to ‘push themselves’ and take them ‘out of their comfort zone’; taking part in a wide range of exciting outdoor adventurous activities. </a:t>
            </a:r>
          </a:p>
          <a:p>
            <a:r>
              <a:rPr lang="en-GB" dirty="0"/>
              <a:t>Links to the children’s learning, focusing on developing children’s geography skills such as map reading, and using a compass; as well as PSHE skills such as problem solving and co-operation.</a:t>
            </a:r>
          </a:p>
        </p:txBody>
      </p:sp>
      <p:pic>
        <p:nvPicPr>
          <p:cNvPr id="5" name="Picture 4">
            <a:extLst>
              <a:ext uri="{FF2B5EF4-FFF2-40B4-BE49-F238E27FC236}">
                <a16:creationId xmlns:a16="http://schemas.microsoft.com/office/drawing/2014/main" id="{B6010260-3535-438F-929A-200FEC28E4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7061" y="1690688"/>
            <a:ext cx="5141924" cy="3851480"/>
          </a:xfrm>
          <a:prstGeom prst="rect">
            <a:avLst/>
          </a:prstGeom>
        </p:spPr>
      </p:pic>
    </p:spTree>
    <p:extLst>
      <p:ext uri="{BB962C8B-B14F-4D97-AF65-F5344CB8AC3E}">
        <p14:creationId xmlns:p14="http://schemas.microsoft.com/office/powerpoint/2010/main" val="419897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294860" y="365125"/>
            <a:ext cx="8570843" cy="1325563"/>
          </a:xfrm>
        </p:spPr>
        <p:txBody>
          <a:bodyPr/>
          <a:lstStyle/>
          <a:p>
            <a:r>
              <a:rPr lang="en-GB" dirty="0">
                <a:latin typeface="+mn-lt"/>
              </a:rPr>
              <a:t>Why do we go to Buckden House?</a:t>
            </a:r>
          </a:p>
        </p:txBody>
      </p:sp>
      <p:sp>
        <p:nvSpPr>
          <p:cNvPr id="3" name="Content Placeholder 2">
            <a:extLst>
              <a:ext uri="{FF2B5EF4-FFF2-40B4-BE49-F238E27FC236}">
                <a16:creationId xmlns:a16="http://schemas.microsoft.com/office/drawing/2014/main" id="{1666E1AB-906F-4B44-BFA3-EF8F87AC0142}"/>
              </a:ext>
            </a:extLst>
          </p:cNvPr>
          <p:cNvSpPr>
            <a:spLocks noGrp="1"/>
          </p:cNvSpPr>
          <p:nvPr>
            <p:ph idx="1"/>
          </p:nvPr>
        </p:nvSpPr>
        <p:spPr>
          <a:xfrm>
            <a:off x="269250" y="1905656"/>
            <a:ext cx="11653500" cy="4351338"/>
          </a:xfrm>
        </p:spPr>
        <p:txBody>
          <a:bodyPr>
            <a:normAutofit fontScale="85000" lnSpcReduction="20000"/>
          </a:bodyPr>
          <a:lstStyle/>
          <a:p>
            <a:pPr marL="0" indent="0" algn="ctr">
              <a:buNone/>
            </a:pPr>
            <a:r>
              <a:rPr lang="en-GB" sz="13800" dirty="0"/>
              <a:t>To have fun!</a:t>
            </a:r>
          </a:p>
          <a:p>
            <a:pPr marL="0" indent="0" algn="ctr">
              <a:buNone/>
            </a:pPr>
            <a:endParaRPr lang="en-GB" sz="13800" dirty="0"/>
          </a:p>
          <a:p>
            <a:pPr marL="0" indent="0" algn="ctr">
              <a:buNone/>
            </a:pPr>
            <a:r>
              <a:rPr lang="en-GB" sz="13800" dirty="0"/>
              <a:t>Making memories!</a:t>
            </a:r>
          </a:p>
        </p:txBody>
      </p:sp>
    </p:spTree>
    <p:extLst>
      <p:ext uri="{BB962C8B-B14F-4D97-AF65-F5344CB8AC3E}">
        <p14:creationId xmlns:p14="http://schemas.microsoft.com/office/powerpoint/2010/main" val="91895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294861" y="365125"/>
            <a:ext cx="10515600" cy="1325563"/>
          </a:xfrm>
        </p:spPr>
        <p:txBody>
          <a:bodyPr/>
          <a:lstStyle/>
          <a:p>
            <a:r>
              <a:rPr lang="en-GB" dirty="0">
                <a:latin typeface="+mn-lt"/>
              </a:rPr>
              <a:t>Kitting up</a:t>
            </a:r>
          </a:p>
        </p:txBody>
      </p:sp>
      <p:sp>
        <p:nvSpPr>
          <p:cNvPr id="3" name="Content Placeholder 2">
            <a:extLst>
              <a:ext uri="{FF2B5EF4-FFF2-40B4-BE49-F238E27FC236}">
                <a16:creationId xmlns:a16="http://schemas.microsoft.com/office/drawing/2014/main" id="{1666E1AB-906F-4B44-BFA3-EF8F87AC0142}"/>
              </a:ext>
            </a:extLst>
          </p:cNvPr>
          <p:cNvSpPr>
            <a:spLocks noGrp="1"/>
          </p:cNvSpPr>
          <p:nvPr>
            <p:ph idx="1"/>
          </p:nvPr>
        </p:nvSpPr>
        <p:spPr>
          <a:xfrm>
            <a:off x="188843" y="1690688"/>
            <a:ext cx="6172200" cy="4351338"/>
          </a:xfrm>
        </p:spPr>
        <p:txBody>
          <a:bodyPr>
            <a:normAutofit/>
          </a:bodyPr>
          <a:lstStyle/>
          <a:p>
            <a:r>
              <a:rPr lang="en-GB" dirty="0"/>
              <a:t>Buckden House will provide:</a:t>
            </a:r>
            <a:br>
              <a:rPr lang="en-GB" dirty="0"/>
            </a:br>
            <a:r>
              <a:rPr lang="en-GB" dirty="0"/>
              <a:t>- walking boots / wellies </a:t>
            </a:r>
            <a:br>
              <a:rPr lang="en-GB" dirty="0"/>
            </a:br>
            <a:r>
              <a:rPr lang="en-GB" dirty="0"/>
              <a:t>- waterproof trousers</a:t>
            </a:r>
            <a:br>
              <a:rPr lang="en-GB" dirty="0"/>
            </a:br>
            <a:r>
              <a:rPr lang="en-GB" dirty="0"/>
              <a:t>- waterproof jackets / cagoules </a:t>
            </a:r>
            <a:br>
              <a:rPr lang="en-GB" dirty="0"/>
            </a:br>
            <a:r>
              <a:rPr lang="en-GB" dirty="0"/>
              <a:t>- rucksacks </a:t>
            </a:r>
          </a:p>
        </p:txBody>
      </p:sp>
      <p:pic>
        <p:nvPicPr>
          <p:cNvPr id="4" name="Picture 3">
            <a:extLst>
              <a:ext uri="{FF2B5EF4-FFF2-40B4-BE49-F238E27FC236}">
                <a16:creationId xmlns:a16="http://schemas.microsoft.com/office/drawing/2014/main" id="{CED7D96E-E9ED-4124-ACEE-A177C8259E72}"/>
              </a:ext>
            </a:extLst>
          </p:cNvPr>
          <p:cNvPicPr>
            <a:picLocks noChangeAspect="1"/>
          </p:cNvPicPr>
          <p:nvPr/>
        </p:nvPicPr>
        <p:blipFill>
          <a:blip r:embed="rId3"/>
          <a:stretch>
            <a:fillRect/>
          </a:stretch>
        </p:blipFill>
        <p:spPr>
          <a:xfrm>
            <a:off x="6269885" y="1672191"/>
            <a:ext cx="5627253" cy="4185270"/>
          </a:xfrm>
          <a:prstGeom prst="rect">
            <a:avLst/>
          </a:prstGeom>
        </p:spPr>
      </p:pic>
    </p:spTree>
    <p:extLst>
      <p:ext uri="{BB962C8B-B14F-4D97-AF65-F5344CB8AC3E}">
        <p14:creationId xmlns:p14="http://schemas.microsoft.com/office/powerpoint/2010/main" val="238587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6386" name="TextBox 2">
            <a:extLst>
              <a:ext uri="{FF2B5EF4-FFF2-40B4-BE49-F238E27FC236}">
                <a16:creationId xmlns:a16="http://schemas.microsoft.com/office/drawing/2014/main" id="{8180E75E-D993-4C8B-9411-1E8FFB4E8F01}"/>
              </a:ext>
            </a:extLst>
          </p:cNvPr>
          <p:cNvSpPr txBox="1">
            <a:spLocks noChangeArrowheads="1"/>
          </p:cNvSpPr>
          <p:nvPr/>
        </p:nvSpPr>
        <p:spPr bwMode="auto">
          <a:xfrm>
            <a:off x="146050" y="337367"/>
            <a:ext cx="2517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4000" b="1" dirty="0">
                <a:latin typeface="Arial" panose="020B0604020202020204" pitchFamily="34" charset="0"/>
              </a:rPr>
              <a:t>Kit List</a:t>
            </a:r>
          </a:p>
        </p:txBody>
      </p:sp>
      <p:sp>
        <p:nvSpPr>
          <p:cNvPr id="4" name="TextBox 3">
            <a:extLst>
              <a:ext uri="{FF2B5EF4-FFF2-40B4-BE49-F238E27FC236}">
                <a16:creationId xmlns:a16="http://schemas.microsoft.com/office/drawing/2014/main" id="{2F23269C-7321-47EB-832F-4010FA1F8655}"/>
              </a:ext>
            </a:extLst>
          </p:cNvPr>
          <p:cNvSpPr txBox="1"/>
          <p:nvPr/>
        </p:nvSpPr>
        <p:spPr>
          <a:xfrm>
            <a:off x="559558" y="1228299"/>
            <a:ext cx="5704764" cy="4955203"/>
          </a:xfrm>
          <a:prstGeom prst="rect">
            <a:avLst/>
          </a:prstGeom>
          <a:noFill/>
        </p:spPr>
        <p:txBody>
          <a:bodyPr wrap="square" rtlCol="0">
            <a:spAutoFit/>
          </a:bodyPr>
          <a:lstStyle/>
          <a:p>
            <a:r>
              <a:rPr lang="en-GB" sz="2000" dirty="0"/>
              <a:t>Outdoor</a:t>
            </a:r>
          </a:p>
          <a:p>
            <a:pPr marL="285750" indent="-285750">
              <a:buFontTx/>
              <a:buChar char="-"/>
            </a:pPr>
            <a:r>
              <a:rPr lang="en-GB" sz="2000" dirty="0"/>
              <a:t>5 pairs of walking socks </a:t>
            </a:r>
            <a:r>
              <a:rPr lang="en-GB" dirty="0"/>
              <a:t>(preferably thick ones, to be worn with boots and Wellingtons. Wool/nylon loop stitch are ideal)</a:t>
            </a:r>
            <a:endParaRPr lang="en-GB" sz="2000" dirty="0"/>
          </a:p>
          <a:p>
            <a:pPr marL="285750" indent="-285750">
              <a:buFontTx/>
              <a:buChar char="-"/>
            </a:pPr>
            <a:r>
              <a:rPr lang="en-GB" sz="2000" dirty="0"/>
              <a:t>5 pairs of ordinary socks </a:t>
            </a:r>
          </a:p>
          <a:p>
            <a:pPr marL="285750" indent="-285750">
              <a:buFontTx/>
              <a:buChar char="-"/>
            </a:pPr>
            <a:r>
              <a:rPr lang="en-GB" sz="2000" dirty="0"/>
              <a:t>5 items of underwear </a:t>
            </a:r>
          </a:p>
          <a:p>
            <a:pPr marL="285750" indent="-285750">
              <a:buFontTx/>
              <a:buChar char="-"/>
            </a:pPr>
            <a:r>
              <a:rPr lang="en-GB" sz="2000" dirty="0"/>
              <a:t>5 pairs of outdoor trousers e.g. tracksuit bottoms or leggings (no jeans)</a:t>
            </a:r>
          </a:p>
          <a:p>
            <a:pPr marL="285750" indent="-285750">
              <a:buFontTx/>
              <a:buChar char="-"/>
            </a:pPr>
            <a:r>
              <a:rPr lang="en-GB" sz="2000" dirty="0"/>
              <a:t>1 woolly / fleecy hat</a:t>
            </a:r>
          </a:p>
          <a:p>
            <a:pPr marL="285750" indent="-285750">
              <a:buFontTx/>
              <a:buChar char="-"/>
            </a:pPr>
            <a:r>
              <a:rPr lang="en-GB" sz="2000" dirty="0"/>
              <a:t>1 pair of gloves</a:t>
            </a:r>
          </a:p>
          <a:p>
            <a:pPr marL="285750" indent="-285750">
              <a:buFontTx/>
              <a:buChar char="-"/>
            </a:pPr>
            <a:r>
              <a:rPr lang="en-GB" sz="2000" dirty="0"/>
              <a:t>3 fleeces / sweatshirts </a:t>
            </a:r>
          </a:p>
          <a:p>
            <a:pPr marL="285750" indent="-285750">
              <a:buFontTx/>
              <a:buChar char="-"/>
            </a:pPr>
            <a:r>
              <a:rPr lang="en-GB" sz="2000" dirty="0"/>
              <a:t>5 long / short sleeve t-shirts</a:t>
            </a:r>
          </a:p>
          <a:p>
            <a:pPr marL="285750" indent="-285750">
              <a:buFontTx/>
              <a:buChar char="-"/>
            </a:pPr>
            <a:r>
              <a:rPr lang="en-GB" sz="2000" dirty="0"/>
              <a:t>1 light jacket / fleece</a:t>
            </a:r>
          </a:p>
          <a:p>
            <a:pPr marL="285750" indent="-285750">
              <a:buFontTx/>
              <a:buChar char="-"/>
            </a:pPr>
            <a:r>
              <a:rPr lang="en-GB" sz="2000" dirty="0"/>
              <a:t>1 outdoor coat</a:t>
            </a:r>
          </a:p>
          <a:p>
            <a:pPr marL="285750" indent="-285750">
              <a:buFontTx/>
              <a:buChar char="-"/>
            </a:pPr>
            <a:r>
              <a:rPr lang="en-GB" sz="2000" dirty="0"/>
              <a:t>1 pair of outdoor shoes e.g. trainers </a:t>
            </a:r>
          </a:p>
          <a:p>
            <a:pPr marL="285750" indent="-285750">
              <a:buFontTx/>
              <a:buChar char="-"/>
            </a:pPr>
            <a:r>
              <a:rPr lang="en-GB" sz="2000" dirty="0"/>
              <a:t>Large plastic bag for dirty / wet clothes</a:t>
            </a:r>
          </a:p>
        </p:txBody>
      </p:sp>
      <p:sp>
        <p:nvSpPr>
          <p:cNvPr id="10" name="TextBox 9">
            <a:extLst>
              <a:ext uri="{FF2B5EF4-FFF2-40B4-BE49-F238E27FC236}">
                <a16:creationId xmlns:a16="http://schemas.microsoft.com/office/drawing/2014/main" id="{CA143624-1E24-4FE0-9683-9C362B1DBE93}"/>
              </a:ext>
            </a:extLst>
          </p:cNvPr>
          <p:cNvSpPr txBox="1"/>
          <p:nvPr/>
        </p:nvSpPr>
        <p:spPr>
          <a:xfrm>
            <a:off x="6487236" y="1228299"/>
            <a:ext cx="5704764" cy="5324535"/>
          </a:xfrm>
          <a:prstGeom prst="rect">
            <a:avLst/>
          </a:prstGeom>
          <a:noFill/>
        </p:spPr>
        <p:txBody>
          <a:bodyPr wrap="square" rtlCol="0">
            <a:spAutoFit/>
          </a:bodyPr>
          <a:lstStyle/>
          <a:p>
            <a:r>
              <a:rPr lang="en-GB" sz="2000" dirty="0"/>
              <a:t>Indoor</a:t>
            </a:r>
          </a:p>
          <a:p>
            <a:pPr marL="285750" indent="-285750">
              <a:buFontTx/>
              <a:buChar char="-"/>
            </a:pPr>
            <a:r>
              <a:rPr lang="en-GB" sz="2000" dirty="0"/>
              <a:t>1 pair of slippers (sensible)</a:t>
            </a:r>
          </a:p>
          <a:p>
            <a:pPr marL="285750" indent="-285750">
              <a:buFontTx/>
              <a:buChar char="-"/>
            </a:pPr>
            <a:r>
              <a:rPr lang="en-GB" sz="2000" dirty="0"/>
              <a:t>2 changes of casual clothes to be worn on an evening (jeans can be worn)</a:t>
            </a:r>
          </a:p>
          <a:p>
            <a:pPr marL="285750" indent="-285750">
              <a:buFontTx/>
              <a:buChar char="-"/>
            </a:pPr>
            <a:r>
              <a:rPr lang="en-GB" sz="2000" dirty="0"/>
              <a:t>Nightwear (warm and suitable to be worn in public)</a:t>
            </a:r>
          </a:p>
          <a:p>
            <a:pPr marL="285750" indent="-285750">
              <a:buFontTx/>
              <a:buChar char="-"/>
            </a:pPr>
            <a:r>
              <a:rPr lang="en-GB" sz="2000" dirty="0"/>
              <a:t>1 hand towel</a:t>
            </a:r>
          </a:p>
          <a:p>
            <a:pPr marL="285750" indent="-285750">
              <a:buFontTx/>
              <a:buChar char="-"/>
            </a:pPr>
            <a:r>
              <a:rPr lang="en-GB" sz="2000" dirty="0"/>
              <a:t>1 bath towel</a:t>
            </a:r>
          </a:p>
          <a:p>
            <a:pPr marL="285750" indent="-285750">
              <a:buFontTx/>
              <a:buChar char="-"/>
            </a:pPr>
            <a:r>
              <a:rPr lang="en-GB" sz="2000" dirty="0"/>
              <a:t>Reading book / puzzle book / magazine / soft toy (optional)</a:t>
            </a:r>
          </a:p>
          <a:p>
            <a:endParaRPr lang="en-GB" sz="2000" dirty="0"/>
          </a:p>
          <a:p>
            <a:r>
              <a:rPr lang="en-GB" sz="2000" dirty="0"/>
              <a:t>Toiletries</a:t>
            </a:r>
          </a:p>
          <a:p>
            <a:pPr marL="285750" indent="-285750">
              <a:buFontTx/>
              <a:buChar char="-"/>
            </a:pPr>
            <a:r>
              <a:rPr lang="en-GB" sz="2000" dirty="0"/>
              <a:t>Comb / brush / hair bobbles</a:t>
            </a:r>
          </a:p>
          <a:p>
            <a:pPr marL="285750" indent="-285750">
              <a:buFontTx/>
              <a:buChar char="-"/>
            </a:pPr>
            <a:r>
              <a:rPr lang="en-GB" sz="2000" dirty="0"/>
              <a:t>Shower gel</a:t>
            </a:r>
          </a:p>
          <a:p>
            <a:pPr marL="285750" indent="-285750">
              <a:buFontTx/>
              <a:buChar char="-"/>
            </a:pPr>
            <a:r>
              <a:rPr lang="en-GB" sz="2000" dirty="0"/>
              <a:t>Shampoo</a:t>
            </a:r>
          </a:p>
          <a:p>
            <a:pPr marL="285750" indent="-285750">
              <a:buFontTx/>
              <a:buChar char="-"/>
            </a:pPr>
            <a:r>
              <a:rPr lang="en-GB" sz="2000" dirty="0"/>
              <a:t>Toothbrush / toothpaste</a:t>
            </a:r>
          </a:p>
          <a:p>
            <a:pPr marL="285750" indent="-285750">
              <a:buFontTx/>
              <a:buChar char="-"/>
            </a:pPr>
            <a:r>
              <a:rPr lang="en-GB" sz="2000" dirty="0"/>
              <a:t>Roll on deodorant, no aerosols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4"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F58B331-2EDA-4CE8-B1E1-9C0B84EB1452}"/>
              </a:ext>
            </a:extLst>
          </p:cNvPr>
          <p:cNvSpPr>
            <a:spLocks noGrp="1"/>
          </p:cNvSpPr>
          <p:nvPr>
            <p:ph type="title"/>
          </p:nvPr>
        </p:nvSpPr>
        <p:spPr/>
        <p:txBody>
          <a:bodyPr/>
          <a:lstStyle/>
          <a:p>
            <a:pPr eaLnBrk="1" hangingPunct="1"/>
            <a:r>
              <a:rPr lang="en-GB" altLang="en-US" b="1" dirty="0">
                <a:latin typeface="+mn-lt"/>
              </a:rPr>
              <a:t>Packing</a:t>
            </a:r>
            <a:endParaRPr lang="en-US" altLang="en-US" b="1" dirty="0">
              <a:latin typeface="+mn-lt"/>
            </a:endParaRPr>
          </a:p>
        </p:txBody>
      </p:sp>
      <p:sp>
        <p:nvSpPr>
          <p:cNvPr id="18435" name="Rectangle 3">
            <a:extLst>
              <a:ext uri="{FF2B5EF4-FFF2-40B4-BE49-F238E27FC236}">
                <a16:creationId xmlns:a16="http://schemas.microsoft.com/office/drawing/2014/main" id="{F81080CB-9853-4C65-9597-29C357DE0515}"/>
              </a:ext>
            </a:extLst>
          </p:cNvPr>
          <p:cNvSpPr>
            <a:spLocks noGrp="1"/>
          </p:cNvSpPr>
          <p:nvPr>
            <p:ph idx="1"/>
          </p:nvPr>
        </p:nvSpPr>
        <p:spPr/>
        <p:txBody>
          <a:bodyPr/>
          <a:lstStyle/>
          <a:p>
            <a:pPr eaLnBrk="1" hangingPunct="1"/>
            <a:r>
              <a:rPr lang="en-GB" altLang="en-US" dirty="0"/>
              <a:t>Everything needs to be named (including underwear and socks).</a:t>
            </a:r>
          </a:p>
          <a:p>
            <a:pPr eaLnBrk="1" hangingPunct="1">
              <a:buFont typeface="Arial" panose="020B0604020202020204" pitchFamily="34" charset="0"/>
              <a:buNone/>
            </a:pPr>
            <a:endParaRPr lang="en-GB" altLang="en-US" dirty="0"/>
          </a:p>
          <a:p>
            <a:pPr eaLnBrk="1" hangingPunct="1"/>
            <a:r>
              <a:rPr lang="en-GB" altLang="en-US" dirty="0"/>
              <a:t>Please make sure that your child is present when you pack the bag (include a list of the contents).</a:t>
            </a:r>
            <a:br>
              <a:rPr lang="en-GB" altLang="en-US" dirty="0"/>
            </a:br>
            <a:endParaRPr lang="en-GB" altLang="en-US" dirty="0"/>
          </a:p>
          <a:p>
            <a:pPr eaLnBrk="1" hangingPunct="1"/>
            <a:r>
              <a:rPr lang="en-GB" altLang="en-US" dirty="0"/>
              <a:t>Please do not send your child with a mobile phone, tablet or other similar device. If you have any concerns, please speak to us. We will provide regular updates throughout the trip but please note, that this will typically be on an evening due to the full list of activities undertaken.</a:t>
            </a:r>
          </a:p>
          <a:p>
            <a:pPr eaLnBrk="1" hangingPunct="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B0C1EBAB-8977-4690-A3FD-0A78DE6C19CB}"/>
              </a:ext>
            </a:extLst>
          </p:cNvPr>
          <p:cNvSpPr>
            <a:spLocks noGrp="1"/>
          </p:cNvSpPr>
          <p:nvPr>
            <p:ph type="title"/>
          </p:nvPr>
        </p:nvSpPr>
        <p:spPr/>
        <p:txBody>
          <a:bodyPr/>
          <a:lstStyle/>
          <a:p>
            <a:pPr eaLnBrk="1" hangingPunct="1"/>
            <a:r>
              <a:rPr lang="en-GB" altLang="en-US" b="1" dirty="0">
                <a:latin typeface="+mn-lt"/>
              </a:rPr>
              <a:t>Medical</a:t>
            </a:r>
            <a:endParaRPr lang="en-US" altLang="en-US" b="1" dirty="0">
              <a:latin typeface="+mn-lt"/>
            </a:endParaRPr>
          </a:p>
        </p:txBody>
      </p:sp>
      <p:sp>
        <p:nvSpPr>
          <p:cNvPr id="20483" name="Rectangle 3">
            <a:extLst>
              <a:ext uri="{FF2B5EF4-FFF2-40B4-BE49-F238E27FC236}">
                <a16:creationId xmlns:a16="http://schemas.microsoft.com/office/drawing/2014/main" id="{FC771B1D-FF42-42CF-A902-24D56815BAE4}"/>
              </a:ext>
            </a:extLst>
          </p:cNvPr>
          <p:cNvSpPr>
            <a:spLocks noGrp="1"/>
          </p:cNvSpPr>
          <p:nvPr>
            <p:ph idx="1"/>
          </p:nvPr>
        </p:nvSpPr>
        <p:spPr/>
        <p:txBody>
          <a:bodyPr/>
          <a:lstStyle/>
          <a:p>
            <a:pPr eaLnBrk="1" hangingPunct="1"/>
            <a:r>
              <a:rPr lang="en-GB" altLang="en-US" dirty="0"/>
              <a:t>First Aider</a:t>
            </a:r>
          </a:p>
          <a:p>
            <a:pPr eaLnBrk="1" hangingPunct="1"/>
            <a:r>
              <a:rPr lang="en-GB" altLang="en-US" dirty="0"/>
              <a:t>Medicines (prescription &amp; non-prescription)</a:t>
            </a:r>
          </a:p>
          <a:p>
            <a:pPr eaLnBrk="1" hangingPunct="1"/>
            <a:r>
              <a:rPr lang="en-GB" altLang="en-US" dirty="0"/>
              <a:t>Travel sickness</a:t>
            </a:r>
          </a:p>
          <a:p>
            <a:pPr eaLnBrk="1" hangingPunct="1"/>
            <a:r>
              <a:rPr lang="en-GB" altLang="en-US" dirty="0"/>
              <a:t>Is there anything else we need to know about your child?</a:t>
            </a:r>
          </a:p>
          <a:p>
            <a:pPr eaLnBrk="1" hangingPunct="1"/>
            <a:r>
              <a:rPr lang="en-GB" altLang="en-US" dirty="0"/>
              <a:t>Illness prior to Buckden House</a:t>
            </a:r>
          </a:p>
          <a:p>
            <a:pPr eaLnBrk="1" hangingPunct="1"/>
            <a:r>
              <a:rPr lang="en-GB" altLang="en-US" dirty="0"/>
              <a:t>Do you need to update us? </a:t>
            </a:r>
          </a:p>
          <a:p>
            <a:pPr eaLnBrk="1" hangingPunct="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1267" name="Rectangle 5">
            <a:extLst>
              <a:ext uri="{FF2B5EF4-FFF2-40B4-BE49-F238E27FC236}">
                <a16:creationId xmlns:a16="http://schemas.microsoft.com/office/drawing/2014/main" id="{38DC2A72-46EF-4397-B2AF-DB019C03B50C}"/>
              </a:ext>
            </a:extLst>
          </p:cNvPr>
          <p:cNvSpPr>
            <a:spLocks noGrp="1" noChangeArrowheads="1"/>
          </p:cNvSpPr>
          <p:nvPr>
            <p:ph type="title"/>
          </p:nvPr>
        </p:nvSpPr>
        <p:spPr/>
        <p:txBody>
          <a:bodyPr rtlCol="0">
            <a:normAutofit/>
          </a:bodyPr>
          <a:lstStyle/>
          <a:p>
            <a:pPr>
              <a:defRPr/>
            </a:pPr>
            <a:r>
              <a:rPr lang="en-GB" sz="4000" b="1" dirty="0">
                <a:latin typeface="+mn-lt"/>
              </a:rPr>
              <a:t>On the day  </a:t>
            </a:r>
            <a:br>
              <a:rPr lang="en-US" sz="4000" dirty="0"/>
            </a:br>
            <a:endParaRPr lang="en-US" sz="4000" dirty="0"/>
          </a:p>
        </p:txBody>
      </p:sp>
      <p:sp>
        <p:nvSpPr>
          <p:cNvPr id="19459" name="Rectangle 3">
            <a:extLst>
              <a:ext uri="{FF2B5EF4-FFF2-40B4-BE49-F238E27FC236}">
                <a16:creationId xmlns:a16="http://schemas.microsoft.com/office/drawing/2014/main" id="{4041451F-078F-4D58-A969-6B3471D09128}"/>
              </a:ext>
            </a:extLst>
          </p:cNvPr>
          <p:cNvSpPr>
            <a:spLocks noGrp="1"/>
          </p:cNvSpPr>
          <p:nvPr>
            <p:ph idx="1"/>
          </p:nvPr>
        </p:nvSpPr>
        <p:spPr>
          <a:xfrm>
            <a:off x="700362" y="1982033"/>
            <a:ext cx="11036595" cy="3940166"/>
          </a:xfrm>
        </p:spPr>
        <p:txBody>
          <a:bodyPr/>
          <a:lstStyle/>
          <a:p>
            <a:pPr eaLnBrk="1" hangingPunct="1"/>
            <a:r>
              <a:rPr lang="en-GB" altLang="en-US" dirty="0"/>
              <a:t>Trainers, jogging bottoms, t-shirt, fleece/sweatshirt (all included in above kit numbers). </a:t>
            </a:r>
          </a:p>
          <a:p>
            <a:pPr eaLnBrk="1" hangingPunct="1"/>
            <a:r>
              <a:rPr lang="en-GB" altLang="en-US" dirty="0"/>
              <a:t>Lunch (packed in a carrier bag with name on it) / school dinners.</a:t>
            </a:r>
          </a:p>
          <a:p>
            <a:r>
              <a:rPr lang="en-GB" dirty="0"/>
              <a:t>Leave Wellington in the morning and arrive ready:</a:t>
            </a:r>
          </a:p>
          <a:p>
            <a:pPr lvl="1"/>
            <a:r>
              <a:rPr lang="en-GB" sz="2800" dirty="0"/>
              <a:t>Outdoor classroom: discuss Health and Safety, expectations etc.</a:t>
            </a:r>
          </a:p>
          <a:p>
            <a:pPr lvl="1"/>
            <a:r>
              <a:rPr lang="en-GB" sz="2800" dirty="0"/>
              <a:t>Kit</a:t>
            </a:r>
          </a:p>
          <a:p>
            <a:pPr lvl="1"/>
            <a:r>
              <a:rPr lang="en-GB" sz="2800" dirty="0"/>
              <a:t>First activity</a:t>
            </a:r>
          </a:p>
          <a:p>
            <a:pPr eaLnBrk="1" hangingPunct="1"/>
            <a:endParaRPr lang="en-GB" altLang="en-US" dirty="0"/>
          </a:p>
          <a:p>
            <a:pPr eaLnBrk="1" hangingPunct="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459">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459">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P spid="1945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294861" y="365125"/>
            <a:ext cx="10515600" cy="1325563"/>
          </a:xfrm>
        </p:spPr>
        <p:txBody>
          <a:bodyPr/>
          <a:lstStyle/>
          <a:p>
            <a:r>
              <a:rPr lang="en-GB" b="1" dirty="0">
                <a:latin typeface="+mn-lt"/>
              </a:rPr>
              <a:t>Day time activities </a:t>
            </a:r>
          </a:p>
        </p:txBody>
      </p:sp>
      <p:sp>
        <p:nvSpPr>
          <p:cNvPr id="3" name="Content Placeholder 2">
            <a:extLst>
              <a:ext uri="{FF2B5EF4-FFF2-40B4-BE49-F238E27FC236}">
                <a16:creationId xmlns:a16="http://schemas.microsoft.com/office/drawing/2014/main" id="{1666E1AB-906F-4B44-BFA3-EF8F87AC0142}"/>
              </a:ext>
            </a:extLst>
          </p:cNvPr>
          <p:cNvSpPr>
            <a:spLocks noGrp="1"/>
          </p:cNvSpPr>
          <p:nvPr>
            <p:ph idx="1"/>
          </p:nvPr>
        </p:nvSpPr>
        <p:spPr>
          <a:xfrm>
            <a:off x="188843" y="1690688"/>
            <a:ext cx="11446566" cy="4351338"/>
          </a:xfrm>
        </p:spPr>
        <p:txBody>
          <a:bodyPr>
            <a:normAutofit/>
          </a:bodyPr>
          <a:lstStyle/>
          <a:p>
            <a:r>
              <a:rPr lang="en-GB" sz="3600" dirty="0"/>
              <a:t>The children will be in groups no larger than 10, plus a Buckden House instructor and a member of school staff</a:t>
            </a:r>
          </a:p>
          <a:p>
            <a:r>
              <a:rPr lang="en-GB" sz="3600" dirty="0"/>
              <a:t>Day time activities:</a:t>
            </a:r>
            <a:br>
              <a:rPr lang="en-GB" sz="3600" dirty="0"/>
            </a:br>
            <a:r>
              <a:rPr lang="en-GB" sz="3600" dirty="0"/>
              <a:t>- Gorge scrambling</a:t>
            </a:r>
            <a:br>
              <a:rPr lang="en-GB" sz="3600" dirty="0"/>
            </a:br>
            <a:r>
              <a:rPr lang="en-GB" sz="3600" dirty="0"/>
              <a:t>- Caving </a:t>
            </a:r>
            <a:br>
              <a:rPr lang="en-GB" sz="3600" dirty="0"/>
            </a:br>
            <a:r>
              <a:rPr lang="en-GB" sz="3600" dirty="0"/>
              <a:t>- Deer Park walk </a:t>
            </a:r>
            <a:br>
              <a:rPr lang="en-GB" sz="3600" dirty="0"/>
            </a:br>
            <a:r>
              <a:rPr lang="en-GB" sz="3600" dirty="0"/>
              <a:t>- Tree climbing / high ropes</a:t>
            </a:r>
          </a:p>
        </p:txBody>
      </p:sp>
    </p:spTree>
    <p:extLst>
      <p:ext uri="{BB962C8B-B14F-4D97-AF65-F5344CB8AC3E}">
        <p14:creationId xmlns:p14="http://schemas.microsoft.com/office/powerpoint/2010/main" val="408822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5892687-260D-4E24-95C6-DF32AC9D7AAE}"/>
              </a:ext>
            </a:extLst>
          </p:cNvPr>
          <p:cNvSpPr>
            <a:spLocks noGrp="1" noChangeArrowheads="1"/>
          </p:cNvSpPr>
          <p:nvPr>
            <p:ph type="ctrTitle"/>
          </p:nvPr>
        </p:nvSpPr>
        <p:spPr>
          <a:xfrm>
            <a:off x="437322" y="365894"/>
            <a:ext cx="8135937" cy="576262"/>
          </a:xfrm>
        </p:spPr>
        <p:txBody>
          <a:bodyPr rtlCol="0">
            <a:noAutofit/>
          </a:bodyPr>
          <a:lstStyle/>
          <a:p>
            <a:pPr algn="l">
              <a:defRPr/>
            </a:pPr>
            <a:r>
              <a:rPr lang="en-GB" sz="4000" b="1" dirty="0"/>
              <a:t>Risk Assessment</a:t>
            </a:r>
            <a:endParaRPr lang="en-US" sz="4000" b="1" dirty="0"/>
          </a:p>
        </p:txBody>
      </p:sp>
      <p:sp>
        <p:nvSpPr>
          <p:cNvPr id="3" name="Content Placeholder 2">
            <a:extLst>
              <a:ext uri="{FF2B5EF4-FFF2-40B4-BE49-F238E27FC236}">
                <a16:creationId xmlns:a16="http://schemas.microsoft.com/office/drawing/2014/main" id="{316B89AD-2F88-4785-8275-387D28697812}"/>
              </a:ext>
            </a:extLst>
          </p:cNvPr>
          <p:cNvSpPr>
            <a:spLocks noGrp="1"/>
          </p:cNvSpPr>
          <p:nvPr>
            <p:ph type="subTitle" idx="1"/>
          </p:nvPr>
        </p:nvSpPr>
        <p:spPr>
          <a:xfrm>
            <a:off x="437322" y="1196975"/>
            <a:ext cx="11476382" cy="4895850"/>
          </a:xfrm>
        </p:spPr>
        <p:txBody>
          <a:bodyPr rtlCol="0">
            <a:normAutofit/>
          </a:bodyPr>
          <a:lstStyle/>
          <a:p>
            <a:pPr marL="571500" indent="-571500" algn="l">
              <a:buFont typeface="Arial" panose="020B0604020202020204" pitchFamily="34" charset="0"/>
              <a:buChar char="•"/>
              <a:defRPr/>
            </a:pPr>
            <a:r>
              <a:rPr lang="en-GB" sz="3600" dirty="0">
                <a:solidFill>
                  <a:schemeClr val="tx1"/>
                </a:solidFill>
              </a:rPr>
              <a:t>Buckden House staff have considerable experience and expertise in risk analysis. The centre has an excellent safety record.</a:t>
            </a:r>
          </a:p>
          <a:p>
            <a:pPr marL="571500" indent="-571500" algn="l">
              <a:buFont typeface="Arial" panose="020B0604020202020204" pitchFamily="34" charset="0"/>
              <a:buChar char="•"/>
              <a:defRPr/>
            </a:pPr>
            <a:r>
              <a:rPr lang="en-GB" sz="3600" dirty="0">
                <a:solidFill>
                  <a:schemeClr val="tx1"/>
                </a:solidFill>
              </a:rPr>
              <a:t>All of </a:t>
            </a:r>
            <a:r>
              <a:rPr lang="en-GB" sz="3600" dirty="0"/>
              <a:t>Buckden</a:t>
            </a:r>
            <a:r>
              <a:rPr lang="en-GB" sz="3600" dirty="0">
                <a:solidFill>
                  <a:schemeClr val="tx1"/>
                </a:solidFill>
              </a:rPr>
              <a:t> House’s risk assessments are shared with visiting group leaders to assist their planning.</a:t>
            </a:r>
          </a:p>
          <a:p>
            <a:pPr marL="571500" indent="-571500" algn="l">
              <a:buFont typeface="Arial" panose="020B0604020202020204" pitchFamily="34" charset="0"/>
              <a:buChar char="•"/>
              <a:defRPr/>
            </a:pPr>
            <a:r>
              <a:rPr lang="en-GB" sz="3600" dirty="0"/>
              <a:t>Buckden</a:t>
            </a:r>
            <a:r>
              <a:rPr lang="en-GB" sz="3600" dirty="0">
                <a:solidFill>
                  <a:schemeClr val="tx1"/>
                </a:solidFill>
              </a:rPr>
              <a:t> House believe that undue risk is not necessary.</a:t>
            </a:r>
          </a:p>
          <a:p>
            <a:pPr algn="l">
              <a:buFont typeface="Arial" panose="020B0604020202020204" pitchFamily="34" charset="0"/>
              <a:buChar char="•"/>
              <a:defRPr/>
            </a:pPr>
            <a:endParaRPr lang="en-GB"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467140" y="589170"/>
            <a:ext cx="3442251" cy="1325563"/>
          </a:xfrm>
        </p:spPr>
        <p:txBody>
          <a:bodyPr/>
          <a:lstStyle/>
          <a:p>
            <a:pPr algn="ctr"/>
            <a:r>
              <a:rPr lang="en-GB" dirty="0">
                <a:latin typeface="+mn-lt"/>
              </a:rPr>
              <a:t>Gorge </a:t>
            </a:r>
            <a:br>
              <a:rPr lang="en-GB" dirty="0">
                <a:latin typeface="+mn-lt"/>
              </a:rPr>
            </a:br>
            <a:r>
              <a:rPr lang="en-GB" dirty="0">
                <a:latin typeface="+mn-lt"/>
              </a:rPr>
              <a:t>Scrambling </a:t>
            </a:r>
          </a:p>
        </p:txBody>
      </p:sp>
      <p:pic>
        <p:nvPicPr>
          <p:cNvPr id="3" name="Picture 2"/>
          <p:cNvPicPr>
            <a:picLocks noChangeAspect="1"/>
          </p:cNvPicPr>
          <p:nvPr/>
        </p:nvPicPr>
        <p:blipFill>
          <a:blip r:embed="rId3"/>
          <a:stretch>
            <a:fillRect/>
          </a:stretch>
        </p:blipFill>
        <p:spPr>
          <a:xfrm>
            <a:off x="7777255" y="341341"/>
            <a:ext cx="3927084" cy="2956344"/>
          </a:xfrm>
          <a:prstGeom prst="rect">
            <a:avLst/>
          </a:prstGeom>
        </p:spPr>
      </p:pic>
      <p:pic>
        <p:nvPicPr>
          <p:cNvPr id="5" name="Picture 4"/>
          <p:cNvPicPr>
            <a:picLocks noChangeAspect="1"/>
          </p:cNvPicPr>
          <p:nvPr/>
        </p:nvPicPr>
        <p:blipFill>
          <a:blip r:embed="rId4"/>
          <a:stretch>
            <a:fillRect/>
          </a:stretch>
        </p:blipFill>
        <p:spPr>
          <a:xfrm>
            <a:off x="683136" y="2467896"/>
            <a:ext cx="2805130" cy="3775419"/>
          </a:xfrm>
          <a:prstGeom prst="rect">
            <a:avLst/>
          </a:prstGeom>
        </p:spPr>
      </p:pic>
      <p:pic>
        <p:nvPicPr>
          <p:cNvPr id="6" name="Picture 5"/>
          <p:cNvPicPr>
            <a:picLocks noChangeAspect="1"/>
          </p:cNvPicPr>
          <p:nvPr/>
        </p:nvPicPr>
        <p:blipFill>
          <a:blip r:embed="rId5"/>
          <a:stretch>
            <a:fillRect/>
          </a:stretch>
        </p:blipFill>
        <p:spPr>
          <a:xfrm>
            <a:off x="4216193" y="2467896"/>
            <a:ext cx="2833135" cy="3775419"/>
          </a:xfrm>
          <a:prstGeom prst="rect">
            <a:avLst/>
          </a:prstGeom>
        </p:spPr>
      </p:pic>
      <p:pic>
        <p:nvPicPr>
          <p:cNvPr id="7" name="Picture 6"/>
          <p:cNvPicPr>
            <a:picLocks noChangeAspect="1"/>
          </p:cNvPicPr>
          <p:nvPr/>
        </p:nvPicPr>
        <p:blipFill>
          <a:blip r:embed="rId6"/>
          <a:stretch>
            <a:fillRect/>
          </a:stretch>
        </p:blipFill>
        <p:spPr>
          <a:xfrm>
            <a:off x="7777255" y="3510116"/>
            <a:ext cx="3909664" cy="2920181"/>
          </a:xfrm>
          <a:prstGeom prst="rect">
            <a:avLst/>
          </a:prstGeom>
        </p:spPr>
      </p:pic>
    </p:spTree>
    <p:extLst>
      <p:ext uri="{BB962C8B-B14F-4D97-AF65-F5344CB8AC3E}">
        <p14:creationId xmlns:p14="http://schemas.microsoft.com/office/powerpoint/2010/main" val="940050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96079" y="244613"/>
            <a:ext cx="3442251" cy="1325563"/>
          </a:xfrm>
        </p:spPr>
        <p:txBody>
          <a:bodyPr/>
          <a:lstStyle/>
          <a:p>
            <a:pPr algn="ctr"/>
            <a:r>
              <a:rPr lang="en-GB" dirty="0">
                <a:latin typeface="+mn-lt"/>
              </a:rPr>
              <a:t>Caving</a:t>
            </a:r>
          </a:p>
        </p:txBody>
      </p:sp>
      <p:pic>
        <p:nvPicPr>
          <p:cNvPr id="5" name="Picture 4"/>
          <p:cNvPicPr>
            <a:picLocks noChangeAspect="1"/>
          </p:cNvPicPr>
          <p:nvPr/>
        </p:nvPicPr>
        <p:blipFill>
          <a:blip r:embed="rId3"/>
          <a:stretch>
            <a:fillRect/>
          </a:stretch>
        </p:blipFill>
        <p:spPr>
          <a:xfrm>
            <a:off x="4404858" y="1564885"/>
            <a:ext cx="3618265" cy="4888679"/>
          </a:xfrm>
          <a:prstGeom prst="rect">
            <a:avLst/>
          </a:prstGeom>
        </p:spPr>
      </p:pic>
      <p:pic>
        <p:nvPicPr>
          <p:cNvPr id="7" name="Picture 6"/>
          <p:cNvPicPr>
            <a:picLocks noChangeAspect="1"/>
          </p:cNvPicPr>
          <p:nvPr/>
        </p:nvPicPr>
        <p:blipFill>
          <a:blip r:embed="rId4"/>
          <a:stretch>
            <a:fillRect/>
          </a:stretch>
        </p:blipFill>
        <p:spPr>
          <a:xfrm>
            <a:off x="357747" y="1570175"/>
            <a:ext cx="3634150" cy="4883389"/>
          </a:xfrm>
          <a:prstGeom prst="rect">
            <a:avLst/>
          </a:prstGeom>
        </p:spPr>
      </p:pic>
      <p:pic>
        <p:nvPicPr>
          <p:cNvPr id="9" name="Picture 8"/>
          <p:cNvPicPr>
            <a:picLocks noChangeAspect="1"/>
          </p:cNvPicPr>
          <p:nvPr/>
        </p:nvPicPr>
        <p:blipFill>
          <a:blip r:embed="rId5"/>
          <a:stretch>
            <a:fillRect/>
          </a:stretch>
        </p:blipFill>
        <p:spPr>
          <a:xfrm>
            <a:off x="8366613" y="1570173"/>
            <a:ext cx="3638574" cy="4892407"/>
          </a:xfrm>
          <a:prstGeom prst="rect">
            <a:avLst/>
          </a:prstGeom>
        </p:spPr>
      </p:pic>
    </p:spTree>
    <p:extLst>
      <p:ext uri="{BB962C8B-B14F-4D97-AF65-F5344CB8AC3E}">
        <p14:creationId xmlns:p14="http://schemas.microsoft.com/office/powerpoint/2010/main" val="3737102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96079" y="244613"/>
            <a:ext cx="3442251" cy="1325563"/>
          </a:xfrm>
        </p:spPr>
        <p:txBody>
          <a:bodyPr/>
          <a:lstStyle/>
          <a:p>
            <a:pPr algn="ctr"/>
            <a:r>
              <a:rPr lang="en-GB" dirty="0">
                <a:latin typeface="+mn-lt"/>
              </a:rPr>
              <a:t>Caving</a:t>
            </a:r>
          </a:p>
        </p:txBody>
      </p:sp>
      <p:pic>
        <p:nvPicPr>
          <p:cNvPr id="4" name="Picture 3"/>
          <p:cNvPicPr>
            <a:picLocks noChangeAspect="1"/>
          </p:cNvPicPr>
          <p:nvPr/>
        </p:nvPicPr>
        <p:blipFill>
          <a:blip r:embed="rId3"/>
          <a:stretch>
            <a:fillRect/>
          </a:stretch>
        </p:blipFill>
        <p:spPr>
          <a:xfrm>
            <a:off x="417434" y="1787129"/>
            <a:ext cx="6149873" cy="4618120"/>
          </a:xfrm>
          <a:prstGeom prst="rect">
            <a:avLst/>
          </a:prstGeom>
        </p:spPr>
      </p:pic>
      <p:pic>
        <p:nvPicPr>
          <p:cNvPr id="6" name="Picture 5"/>
          <p:cNvPicPr>
            <a:picLocks noChangeAspect="1"/>
          </p:cNvPicPr>
          <p:nvPr/>
        </p:nvPicPr>
        <p:blipFill>
          <a:blip r:embed="rId4"/>
          <a:stretch>
            <a:fillRect/>
          </a:stretch>
        </p:blipFill>
        <p:spPr>
          <a:xfrm>
            <a:off x="7187380" y="717773"/>
            <a:ext cx="4159046" cy="5638438"/>
          </a:xfrm>
          <a:prstGeom prst="rect">
            <a:avLst/>
          </a:prstGeom>
        </p:spPr>
      </p:pic>
    </p:spTree>
    <p:extLst>
      <p:ext uri="{BB962C8B-B14F-4D97-AF65-F5344CB8AC3E}">
        <p14:creationId xmlns:p14="http://schemas.microsoft.com/office/powerpoint/2010/main" val="1471985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96079" y="456278"/>
            <a:ext cx="3442251" cy="1325563"/>
          </a:xfrm>
          <a:solidFill>
            <a:schemeClr val="accent4">
              <a:lumMod val="40000"/>
              <a:lumOff val="60000"/>
            </a:schemeClr>
          </a:solidFill>
        </p:spPr>
        <p:txBody>
          <a:bodyPr>
            <a:normAutofit fontScale="90000"/>
          </a:bodyPr>
          <a:lstStyle/>
          <a:p>
            <a:pPr algn="ctr"/>
            <a:br>
              <a:rPr lang="en-GB" dirty="0">
                <a:latin typeface="+mn-lt"/>
              </a:rPr>
            </a:br>
            <a:r>
              <a:rPr lang="en-GB" dirty="0">
                <a:latin typeface="+mn-lt"/>
              </a:rPr>
              <a:t>Deer Park Walk</a:t>
            </a:r>
          </a:p>
        </p:txBody>
      </p:sp>
      <p:pic>
        <p:nvPicPr>
          <p:cNvPr id="7" name="Picture 6">
            <a:extLst>
              <a:ext uri="{FF2B5EF4-FFF2-40B4-BE49-F238E27FC236}">
                <a16:creationId xmlns:a16="http://schemas.microsoft.com/office/drawing/2014/main" id="{9C2B231B-4176-41F4-8E83-180FB7B5E05E}"/>
              </a:ext>
            </a:extLst>
          </p:cNvPr>
          <p:cNvPicPr>
            <a:picLocks noChangeAspect="1"/>
          </p:cNvPicPr>
          <p:nvPr/>
        </p:nvPicPr>
        <p:blipFill>
          <a:blip r:embed="rId3"/>
          <a:stretch>
            <a:fillRect/>
          </a:stretch>
        </p:blipFill>
        <p:spPr>
          <a:xfrm>
            <a:off x="3812899" y="629478"/>
            <a:ext cx="7905750" cy="5943600"/>
          </a:xfrm>
          <a:prstGeom prst="rect">
            <a:avLst/>
          </a:prstGeom>
        </p:spPr>
      </p:pic>
    </p:spTree>
    <p:extLst>
      <p:ext uri="{BB962C8B-B14F-4D97-AF65-F5344CB8AC3E}">
        <p14:creationId xmlns:p14="http://schemas.microsoft.com/office/powerpoint/2010/main" val="1623031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149088" y="614362"/>
            <a:ext cx="3442251" cy="1325563"/>
          </a:xfrm>
        </p:spPr>
        <p:txBody>
          <a:bodyPr/>
          <a:lstStyle/>
          <a:p>
            <a:pPr algn="ctr"/>
            <a:r>
              <a:rPr lang="en-GB" dirty="0">
                <a:latin typeface="+mn-lt"/>
                <a:cs typeface="Calibri Light" panose="020F0302020204030204" pitchFamily="34" charset="0"/>
              </a:rPr>
              <a:t>High ropes/  tree climbing</a:t>
            </a:r>
          </a:p>
        </p:txBody>
      </p:sp>
      <p:pic>
        <p:nvPicPr>
          <p:cNvPr id="3" name="Picture 2">
            <a:extLst>
              <a:ext uri="{FF2B5EF4-FFF2-40B4-BE49-F238E27FC236}">
                <a16:creationId xmlns:a16="http://schemas.microsoft.com/office/drawing/2014/main" id="{4F7EB3C9-00EA-452E-BCC4-ECA295108860}"/>
              </a:ext>
            </a:extLst>
          </p:cNvPr>
          <p:cNvPicPr>
            <a:picLocks noChangeAspect="1"/>
          </p:cNvPicPr>
          <p:nvPr/>
        </p:nvPicPr>
        <p:blipFill>
          <a:blip r:embed="rId3"/>
          <a:stretch>
            <a:fillRect/>
          </a:stretch>
        </p:blipFill>
        <p:spPr>
          <a:xfrm>
            <a:off x="6452585" y="152246"/>
            <a:ext cx="5477497" cy="3947806"/>
          </a:xfrm>
          <a:prstGeom prst="rect">
            <a:avLst/>
          </a:prstGeom>
        </p:spPr>
      </p:pic>
      <p:pic>
        <p:nvPicPr>
          <p:cNvPr id="4" name="Picture 3">
            <a:extLst>
              <a:ext uri="{FF2B5EF4-FFF2-40B4-BE49-F238E27FC236}">
                <a16:creationId xmlns:a16="http://schemas.microsoft.com/office/drawing/2014/main" id="{F3E51607-CB6F-465E-8C0E-7212BE369201}"/>
              </a:ext>
            </a:extLst>
          </p:cNvPr>
          <p:cNvPicPr>
            <a:picLocks noChangeAspect="1"/>
          </p:cNvPicPr>
          <p:nvPr/>
        </p:nvPicPr>
        <p:blipFill>
          <a:blip r:embed="rId4"/>
          <a:stretch>
            <a:fillRect/>
          </a:stretch>
        </p:blipFill>
        <p:spPr>
          <a:xfrm>
            <a:off x="360202" y="2349910"/>
            <a:ext cx="5690010" cy="4345858"/>
          </a:xfrm>
          <a:prstGeom prst="rect">
            <a:avLst/>
          </a:prstGeom>
        </p:spPr>
      </p:pic>
    </p:spTree>
    <p:extLst>
      <p:ext uri="{BB962C8B-B14F-4D97-AF65-F5344CB8AC3E}">
        <p14:creationId xmlns:p14="http://schemas.microsoft.com/office/powerpoint/2010/main" val="826139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188844" y="457200"/>
            <a:ext cx="3442251" cy="1325563"/>
          </a:xfrm>
        </p:spPr>
        <p:txBody>
          <a:bodyPr>
            <a:normAutofit/>
          </a:bodyPr>
          <a:lstStyle/>
          <a:p>
            <a:pPr algn="ctr"/>
            <a:r>
              <a:rPr lang="en-GB" dirty="0">
                <a:latin typeface="+mn-lt"/>
              </a:rPr>
              <a:t>High ropes/  tree climbing</a:t>
            </a:r>
          </a:p>
        </p:txBody>
      </p:sp>
      <p:pic>
        <p:nvPicPr>
          <p:cNvPr id="4" name="Picture 3"/>
          <p:cNvPicPr>
            <a:picLocks noChangeAspect="1"/>
          </p:cNvPicPr>
          <p:nvPr/>
        </p:nvPicPr>
        <p:blipFill>
          <a:blip r:embed="rId3"/>
          <a:stretch>
            <a:fillRect/>
          </a:stretch>
        </p:blipFill>
        <p:spPr>
          <a:xfrm>
            <a:off x="4274849" y="952951"/>
            <a:ext cx="7179732" cy="5417634"/>
          </a:xfrm>
          <a:prstGeom prst="rect">
            <a:avLst/>
          </a:prstGeom>
        </p:spPr>
      </p:pic>
    </p:spTree>
    <p:extLst>
      <p:ext uri="{BB962C8B-B14F-4D97-AF65-F5344CB8AC3E}">
        <p14:creationId xmlns:p14="http://schemas.microsoft.com/office/powerpoint/2010/main" val="423555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255106" y="447675"/>
            <a:ext cx="3442251" cy="1325563"/>
          </a:xfrm>
        </p:spPr>
        <p:txBody>
          <a:bodyPr/>
          <a:lstStyle/>
          <a:p>
            <a:pPr algn="ctr"/>
            <a:r>
              <a:rPr lang="en-GB" dirty="0">
                <a:latin typeface="+mn-lt"/>
              </a:rPr>
              <a:t>High ropes/  tree climbing</a:t>
            </a:r>
          </a:p>
        </p:txBody>
      </p:sp>
      <p:pic>
        <p:nvPicPr>
          <p:cNvPr id="4" name="Picture 3">
            <a:extLst>
              <a:ext uri="{FF2B5EF4-FFF2-40B4-BE49-F238E27FC236}">
                <a16:creationId xmlns:a16="http://schemas.microsoft.com/office/drawing/2014/main" id="{5EA13E92-4CFE-434B-8238-9047D5DA4F04}"/>
              </a:ext>
            </a:extLst>
          </p:cNvPr>
          <p:cNvPicPr>
            <a:picLocks noChangeAspect="1"/>
          </p:cNvPicPr>
          <p:nvPr/>
        </p:nvPicPr>
        <p:blipFill>
          <a:blip r:embed="rId3"/>
          <a:stretch>
            <a:fillRect/>
          </a:stretch>
        </p:blipFill>
        <p:spPr>
          <a:xfrm>
            <a:off x="5914607" y="570602"/>
            <a:ext cx="6022287" cy="4637087"/>
          </a:xfrm>
          <a:prstGeom prst="rect">
            <a:avLst/>
          </a:prstGeom>
        </p:spPr>
      </p:pic>
      <p:pic>
        <p:nvPicPr>
          <p:cNvPr id="5" name="Picture 4">
            <a:extLst>
              <a:ext uri="{FF2B5EF4-FFF2-40B4-BE49-F238E27FC236}">
                <a16:creationId xmlns:a16="http://schemas.microsoft.com/office/drawing/2014/main" id="{6023738E-A58F-4394-A3E1-94D870D6128E}"/>
              </a:ext>
            </a:extLst>
          </p:cNvPr>
          <p:cNvPicPr>
            <a:picLocks noChangeAspect="1"/>
          </p:cNvPicPr>
          <p:nvPr/>
        </p:nvPicPr>
        <p:blipFill>
          <a:blip r:embed="rId4"/>
          <a:stretch>
            <a:fillRect/>
          </a:stretch>
        </p:blipFill>
        <p:spPr>
          <a:xfrm>
            <a:off x="204162" y="2117877"/>
            <a:ext cx="5477497" cy="3947806"/>
          </a:xfrm>
          <a:prstGeom prst="rect">
            <a:avLst/>
          </a:prstGeom>
        </p:spPr>
      </p:pic>
    </p:spTree>
    <p:extLst>
      <p:ext uri="{BB962C8B-B14F-4D97-AF65-F5344CB8AC3E}">
        <p14:creationId xmlns:p14="http://schemas.microsoft.com/office/powerpoint/2010/main" val="2573428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294861" y="365125"/>
            <a:ext cx="10515600" cy="1325563"/>
          </a:xfrm>
        </p:spPr>
        <p:txBody>
          <a:bodyPr/>
          <a:lstStyle/>
          <a:p>
            <a:r>
              <a:rPr lang="en-GB" b="1" dirty="0">
                <a:latin typeface="+mn-lt"/>
              </a:rPr>
              <a:t>Night time activities </a:t>
            </a:r>
          </a:p>
        </p:txBody>
      </p:sp>
      <p:sp>
        <p:nvSpPr>
          <p:cNvPr id="3" name="Content Placeholder 2">
            <a:extLst>
              <a:ext uri="{FF2B5EF4-FFF2-40B4-BE49-F238E27FC236}">
                <a16:creationId xmlns:a16="http://schemas.microsoft.com/office/drawing/2014/main" id="{1666E1AB-906F-4B44-BFA3-EF8F87AC0142}"/>
              </a:ext>
            </a:extLst>
          </p:cNvPr>
          <p:cNvSpPr>
            <a:spLocks noGrp="1"/>
          </p:cNvSpPr>
          <p:nvPr>
            <p:ph idx="1"/>
          </p:nvPr>
        </p:nvSpPr>
        <p:spPr>
          <a:xfrm>
            <a:off x="188843" y="1690688"/>
            <a:ext cx="11446566" cy="4351338"/>
          </a:xfrm>
        </p:spPr>
        <p:txBody>
          <a:bodyPr>
            <a:normAutofit fontScale="77500" lnSpcReduction="20000"/>
          </a:bodyPr>
          <a:lstStyle/>
          <a:p>
            <a:pPr marL="0" indent="0">
              <a:lnSpc>
                <a:spcPct val="120000"/>
              </a:lnSpc>
              <a:spcBef>
                <a:spcPts val="0"/>
              </a:spcBef>
              <a:buNone/>
            </a:pPr>
            <a:r>
              <a:rPr lang="en-GB" sz="3600" dirty="0"/>
              <a:t>The children will take part in a variety of night time activities, including:</a:t>
            </a:r>
            <a:br>
              <a:rPr lang="en-GB" sz="3600" dirty="0"/>
            </a:br>
            <a:r>
              <a:rPr lang="en-GB" sz="3600" dirty="0"/>
              <a:t> - indoor / outdoor games</a:t>
            </a:r>
            <a:br>
              <a:rPr lang="en-GB" sz="3600" dirty="0"/>
            </a:br>
            <a:r>
              <a:rPr lang="en-GB" sz="3600" dirty="0"/>
              <a:t> - night walks </a:t>
            </a:r>
          </a:p>
          <a:p>
            <a:pPr marL="0" indent="0">
              <a:lnSpc>
                <a:spcPct val="120000"/>
              </a:lnSpc>
              <a:spcBef>
                <a:spcPts val="0"/>
              </a:spcBef>
              <a:buNone/>
            </a:pPr>
            <a:r>
              <a:rPr lang="en-GB" sz="3600" dirty="0"/>
              <a:t> - campfire </a:t>
            </a:r>
          </a:p>
          <a:p>
            <a:pPr marL="0" indent="0">
              <a:lnSpc>
                <a:spcPct val="120000"/>
              </a:lnSpc>
              <a:spcBef>
                <a:spcPts val="0"/>
              </a:spcBef>
              <a:buNone/>
            </a:pPr>
            <a:r>
              <a:rPr lang="en-GB" sz="3600" dirty="0"/>
              <a:t> - quizzes / puzzles </a:t>
            </a:r>
            <a:br>
              <a:rPr lang="en-GB" sz="3600" dirty="0"/>
            </a:br>
            <a:r>
              <a:rPr lang="en-GB" sz="3600" dirty="0"/>
              <a:t> - arts and crafts </a:t>
            </a:r>
            <a:br>
              <a:rPr lang="en-GB" sz="3600" dirty="0"/>
            </a:br>
            <a:r>
              <a:rPr lang="en-GB" sz="3600" dirty="0"/>
              <a:t> - story telling </a:t>
            </a:r>
            <a:br>
              <a:rPr lang="en-GB" sz="3600" dirty="0"/>
            </a:br>
            <a:r>
              <a:rPr lang="en-GB" sz="3600" dirty="0"/>
              <a:t> - adventure playground</a:t>
            </a:r>
          </a:p>
          <a:p>
            <a:pPr marL="0" indent="0">
              <a:buNone/>
            </a:pPr>
            <a:r>
              <a:rPr lang="en-GB" sz="3600" dirty="0"/>
              <a:t>A small shop selling souvenirs is available. Maximum £5.</a:t>
            </a:r>
          </a:p>
        </p:txBody>
      </p:sp>
    </p:spTree>
    <p:extLst>
      <p:ext uri="{BB962C8B-B14F-4D97-AF65-F5344CB8AC3E}">
        <p14:creationId xmlns:p14="http://schemas.microsoft.com/office/powerpoint/2010/main" val="215210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066106" y="1473901"/>
            <a:ext cx="3391194" cy="4618120"/>
          </a:xfrm>
          <a:prstGeom prst="rect">
            <a:avLst/>
          </a:prstGeom>
        </p:spPr>
      </p:pic>
      <p:pic>
        <p:nvPicPr>
          <p:cNvPr id="4" name="Picture 3"/>
          <p:cNvPicPr>
            <a:picLocks noChangeAspect="1"/>
          </p:cNvPicPr>
          <p:nvPr/>
        </p:nvPicPr>
        <p:blipFill>
          <a:blip r:embed="rId4"/>
          <a:stretch>
            <a:fillRect/>
          </a:stretch>
        </p:blipFill>
        <p:spPr>
          <a:xfrm>
            <a:off x="7348855" y="91655"/>
            <a:ext cx="4754655" cy="3577819"/>
          </a:xfrm>
          <a:prstGeom prst="rect">
            <a:avLst/>
          </a:prstGeom>
        </p:spPr>
      </p:pic>
      <p:pic>
        <p:nvPicPr>
          <p:cNvPr id="5" name="Picture 4"/>
          <p:cNvPicPr>
            <a:picLocks noChangeAspect="1"/>
          </p:cNvPicPr>
          <p:nvPr/>
        </p:nvPicPr>
        <p:blipFill>
          <a:blip r:embed="rId5"/>
          <a:stretch>
            <a:fillRect/>
          </a:stretch>
        </p:blipFill>
        <p:spPr>
          <a:xfrm>
            <a:off x="84417" y="3559276"/>
            <a:ext cx="4246082" cy="3207091"/>
          </a:xfrm>
          <a:prstGeom prst="rect">
            <a:avLst/>
          </a:prstGeom>
        </p:spPr>
      </p:pic>
    </p:spTree>
    <p:extLst>
      <p:ext uri="{BB962C8B-B14F-4D97-AF65-F5344CB8AC3E}">
        <p14:creationId xmlns:p14="http://schemas.microsoft.com/office/powerpoint/2010/main" val="1428530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294861" y="365125"/>
            <a:ext cx="10515600" cy="1325563"/>
          </a:xfrm>
        </p:spPr>
        <p:txBody>
          <a:bodyPr/>
          <a:lstStyle/>
          <a:p>
            <a:r>
              <a:rPr lang="en-GB" b="1" dirty="0">
                <a:latin typeface="+mn-lt"/>
              </a:rPr>
              <a:t>Accommodation </a:t>
            </a:r>
          </a:p>
        </p:txBody>
      </p:sp>
      <p:sp>
        <p:nvSpPr>
          <p:cNvPr id="3" name="Content Placeholder 2">
            <a:extLst>
              <a:ext uri="{FF2B5EF4-FFF2-40B4-BE49-F238E27FC236}">
                <a16:creationId xmlns:a16="http://schemas.microsoft.com/office/drawing/2014/main" id="{1666E1AB-906F-4B44-BFA3-EF8F87AC0142}"/>
              </a:ext>
            </a:extLst>
          </p:cNvPr>
          <p:cNvSpPr>
            <a:spLocks noGrp="1"/>
          </p:cNvSpPr>
          <p:nvPr>
            <p:ph idx="1"/>
          </p:nvPr>
        </p:nvSpPr>
        <p:spPr>
          <a:xfrm>
            <a:off x="188842" y="1690688"/>
            <a:ext cx="11907079" cy="4351338"/>
          </a:xfrm>
        </p:spPr>
        <p:txBody>
          <a:bodyPr>
            <a:normAutofit/>
          </a:bodyPr>
          <a:lstStyle/>
          <a:p>
            <a:r>
              <a:rPr lang="en-GB" sz="3600" dirty="0"/>
              <a:t>The children are accommodated in small, single gender dormitories in bunk beds (typically 4 or 6 to a room). </a:t>
            </a:r>
          </a:p>
          <a:p>
            <a:r>
              <a:rPr lang="en-GB" sz="3600" dirty="0"/>
              <a:t>Accompanying adults are provided with bedrooms either adjoining or close by to our allocated dormitories. </a:t>
            </a:r>
          </a:p>
          <a:p>
            <a:r>
              <a:rPr lang="en-GB" sz="3600" dirty="0"/>
              <a:t>The children will need to make their own beds. </a:t>
            </a:r>
          </a:p>
        </p:txBody>
      </p:sp>
    </p:spTree>
    <p:extLst>
      <p:ext uri="{BB962C8B-B14F-4D97-AF65-F5344CB8AC3E}">
        <p14:creationId xmlns:p14="http://schemas.microsoft.com/office/powerpoint/2010/main" val="334637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0FDE-1893-4DC7-BED0-6F2EA536636D}"/>
              </a:ext>
            </a:extLst>
          </p:cNvPr>
          <p:cNvSpPr>
            <a:spLocks noGrp="1"/>
          </p:cNvSpPr>
          <p:nvPr>
            <p:ph type="title"/>
          </p:nvPr>
        </p:nvSpPr>
        <p:spPr>
          <a:xfrm>
            <a:off x="294861" y="365125"/>
            <a:ext cx="10515600" cy="1325563"/>
          </a:xfrm>
        </p:spPr>
        <p:txBody>
          <a:bodyPr/>
          <a:lstStyle/>
          <a:p>
            <a:r>
              <a:rPr lang="en-GB" b="1" dirty="0">
                <a:latin typeface="+mn-lt"/>
              </a:rPr>
              <a:t>Food</a:t>
            </a:r>
            <a:r>
              <a:rPr lang="en-GB" dirty="0">
                <a:latin typeface="+mn-lt"/>
              </a:rPr>
              <a:t> </a:t>
            </a:r>
          </a:p>
        </p:txBody>
      </p:sp>
      <p:sp>
        <p:nvSpPr>
          <p:cNvPr id="3" name="Content Placeholder 2">
            <a:extLst>
              <a:ext uri="{FF2B5EF4-FFF2-40B4-BE49-F238E27FC236}">
                <a16:creationId xmlns:a16="http://schemas.microsoft.com/office/drawing/2014/main" id="{1666E1AB-906F-4B44-BFA3-EF8F87AC0142}"/>
              </a:ext>
            </a:extLst>
          </p:cNvPr>
          <p:cNvSpPr>
            <a:spLocks noGrp="1"/>
          </p:cNvSpPr>
          <p:nvPr>
            <p:ph idx="1"/>
          </p:nvPr>
        </p:nvSpPr>
        <p:spPr>
          <a:xfrm>
            <a:off x="188843" y="1690688"/>
            <a:ext cx="11446566" cy="4351338"/>
          </a:xfrm>
        </p:spPr>
        <p:txBody>
          <a:bodyPr>
            <a:normAutofit/>
          </a:bodyPr>
          <a:lstStyle/>
          <a:p>
            <a:r>
              <a:rPr lang="en-GB" sz="3000" dirty="0"/>
              <a:t>Breakfast: cereal, toast, cooked breakfast.</a:t>
            </a:r>
          </a:p>
          <a:p>
            <a:r>
              <a:rPr lang="en-GB" sz="3000" dirty="0"/>
              <a:t>Lunch: Other than on the first day, when you will need to provide a packed lunch, your child will be provided with a lunch.  This will consist of sandwiches, a packet of crisps, a snack bar, a piece of fruit and a drink. </a:t>
            </a:r>
          </a:p>
          <a:p>
            <a:r>
              <a:rPr lang="en-GB" sz="3000" dirty="0"/>
              <a:t>Evening meal: wide range of hot cooked dishes, including halal options. </a:t>
            </a:r>
          </a:p>
          <a:p>
            <a:r>
              <a:rPr lang="en-GB" sz="3000" dirty="0"/>
              <a:t>Supper.</a:t>
            </a:r>
          </a:p>
        </p:txBody>
      </p:sp>
    </p:spTree>
    <p:extLst>
      <p:ext uri="{BB962C8B-B14F-4D97-AF65-F5344CB8AC3E}">
        <p14:creationId xmlns:p14="http://schemas.microsoft.com/office/powerpoint/2010/main" val="667695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2993" y="109053"/>
            <a:ext cx="4285652" cy="3182414"/>
          </a:xfrm>
          <a:prstGeom prst="rect">
            <a:avLst/>
          </a:prstGeom>
        </p:spPr>
      </p:pic>
      <p:pic>
        <p:nvPicPr>
          <p:cNvPr id="3" name="Picture 2"/>
          <p:cNvPicPr>
            <a:picLocks noChangeAspect="1"/>
          </p:cNvPicPr>
          <p:nvPr/>
        </p:nvPicPr>
        <p:blipFill>
          <a:blip r:embed="rId4"/>
          <a:stretch>
            <a:fillRect/>
          </a:stretch>
        </p:blipFill>
        <p:spPr>
          <a:xfrm>
            <a:off x="7503519" y="146584"/>
            <a:ext cx="4205488" cy="3144883"/>
          </a:xfrm>
          <a:prstGeom prst="rect">
            <a:avLst/>
          </a:prstGeom>
        </p:spPr>
      </p:pic>
      <p:pic>
        <p:nvPicPr>
          <p:cNvPr id="4" name="Picture 3"/>
          <p:cNvPicPr>
            <a:picLocks noChangeAspect="1"/>
          </p:cNvPicPr>
          <p:nvPr/>
        </p:nvPicPr>
        <p:blipFill>
          <a:blip r:embed="rId5"/>
          <a:stretch>
            <a:fillRect/>
          </a:stretch>
        </p:blipFill>
        <p:spPr>
          <a:xfrm>
            <a:off x="3903406" y="3460056"/>
            <a:ext cx="4385188" cy="3288891"/>
          </a:xfrm>
          <a:prstGeom prst="rect">
            <a:avLst/>
          </a:prstGeom>
        </p:spPr>
      </p:pic>
    </p:spTree>
    <p:extLst>
      <p:ext uri="{BB962C8B-B14F-4D97-AF65-F5344CB8AC3E}">
        <p14:creationId xmlns:p14="http://schemas.microsoft.com/office/powerpoint/2010/main" val="3984579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5123C2-570A-41B9-8A0E-C69FB0DCDF37}"/>
              </a:ext>
            </a:extLst>
          </p:cNvPr>
          <p:cNvSpPr txBox="1"/>
          <p:nvPr/>
        </p:nvSpPr>
        <p:spPr>
          <a:xfrm>
            <a:off x="250723" y="427703"/>
            <a:ext cx="11775625" cy="6001643"/>
          </a:xfrm>
          <a:prstGeom prst="rect">
            <a:avLst/>
          </a:prstGeom>
          <a:noFill/>
        </p:spPr>
        <p:txBody>
          <a:bodyPr wrap="square" rtlCol="0">
            <a:spAutoFit/>
          </a:bodyPr>
          <a:lstStyle/>
          <a:p>
            <a:r>
              <a:rPr lang="en-GB" sz="3200" b="1" dirty="0"/>
              <a:t>What’s next?</a:t>
            </a:r>
          </a:p>
          <a:p>
            <a:endParaRPr lang="en-GB" sz="3200" dirty="0"/>
          </a:p>
          <a:p>
            <a:pPr marL="285750" indent="-285750">
              <a:buFont typeface="Arial" panose="020B0604020202020204" pitchFamily="34" charset="0"/>
              <a:buChar char="•"/>
            </a:pPr>
            <a:r>
              <a:rPr lang="en-GB" sz="3200" dirty="0"/>
              <a:t>£295.00</a:t>
            </a:r>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r>
              <a:rPr lang="en-GB" sz="3200" dirty="0"/>
              <a:t>£100.00 non-refundable deposit, via Arbor, to secure a place. </a:t>
            </a:r>
            <a:br>
              <a:rPr lang="en-GB" sz="3200" dirty="0"/>
            </a:br>
            <a:r>
              <a:rPr lang="en-GB" sz="3200" dirty="0"/>
              <a:t>Deadline: Wednesday 30</a:t>
            </a:r>
            <a:r>
              <a:rPr lang="en-GB" sz="3200" baseline="30000" dirty="0"/>
              <a:t>th</a:t>
            </a:r>
            <a:r>
              <a:rPr lang="en-GB" sz="3200" dirty="0"/>
              <a:t> September.</a:t>
            </a:r>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r>
              <a:rPr lang="en-GB" sz="3200" dirty="0"/>
              <a:t>Remaining balance can be paid in instalments via Arbor. Deadline: Thursday 31</a:t>
            </a:r>
            <a:r>
              <a:rPr lang="en-GB" sz="3200" baseline="30000" dirty="0"/>
              <a:t>st</a:t>
            </a:r>
            <a:r>
              <a:rPr lang="en-GB" sz="3200" dirty="0"/>
              <a:t> December. </a:t>
            </a:r>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r>
              <a:rPr lang="en-GB" sz="3200" dirty="0"/>
              <a:t>Please contact us if you have any concerns about paying for the residential. </a:t>
            </a:r>
          </a:p>
        </p:txBody>
      </p:sp>
    </p:spTree>
    <p:extLst>
      <p:ext uri="{BB962C8B-B14F-4D97-AF65-F5344CB8AC3E}">
        <p14:creationId xmlns:p14="http://schemas.microsoft.com/office/powerpoint/2010/main" val="166987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A2A4-B350-43EB-9A76-7CA66CB23766}"/>
              </a:ext>
            </a:extLst>
          </p:cNvPr>
          <p:cNvSpPr>
            <a:spLocks noGrp="1"/>
          </p:cNvSpPr>
          <p:nvPr>
            <p:ph type="title"/>
          </p:nvPr>
        </p:nvSpPr>
        <p:spPr>
          <a:xfrm>
            <a:off x="838200" y="477286"/>
            <a:ext cx="10515600" cy="2852737"/>
          </a:xfrm>
        </p:spPr>
        <p:txBody>
          <a:bodyPr/>
          <a:lstStyle/>
          <a:p>
            <a:pPr algn="ctr"/>
            <a:r>
              <a:rPr lang="en-GB" dirty="0">
                <a:latin typeface="+mn-lt"/>
              </a:rPr>
              <a:t>Any questions?</a:t>
            </a:r>
          </a:p>
        </p:txBody>
      </p:sp>
    </p:spTree>
    <p:extLst>
      <p:ext uri="{BB962C8B-B14F-4D97-AF65-F5344CB8AC3E}">
        <p14:creationId xmlns:p14="http://schemas.microsoft.com/office/powerpoint/2010/main" val="1200095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602</TotalTime>
  <Words>923</Words>
  <Application>Microsoft Office PowerPoint</Application>
  <PresentationFormat>Widescreen</PresentationFormat>
  <Paragraphs>145</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PowerPoint Presentation</vt:lpstr>
      <vt:lpstr>Year 6 Residential   Buckden House Outdoor Education Centre  Wednesday 20th January 2027  to  Friday 22nd January 2027</vt:lpstr>
      <vt:lpstr>Why do we go to Buckden House?</vt:lpstr>
      <vt:lpstr>Why do we go to Buckden House?</vt:lpstr>
      <vt:lpstr>Kitting up</vt:lpstr>
      <vt:lpstr>PowerPoint Presentation</vt:lpstr>
      <vt:lpstr>Packing</vt:lpstr>
      <vt:lpstr>Medical</vt:lpstr>
      <vt:lpstr>On the day   </vt:lpstr>
      <vt:lpstr>Day time activities </vt:lpstr>
      <vt:lpstr>Risk Assessment</vt:lpstr>
      <vt:lpstr>Gorge  Scrambling </vt:lpstr>
      <vt:lpstr>Caving</vt:lpstr>
      <vt:lpstr>Caving</vt:lpstr>
      <vt:lpstr> Deer Park Walk</vt:lpstr>
      <vt:lpstr>High ropes/  tree climbing</vt:lpstr>
      <vt:lpstr>High ropes/  tree climbing</vt:lpstr>
      <vt:lpstr>High ropes/  tree climbing</vt:lpstr>
      <vt:lpstr>Night time activities </vt:lpstr>
      <vt:lpstr>PowerPoint Presentation</vt:lpstr>
      <vt:lpstr>Accommodation </vt:lpstr>
      <vt:lpstr>Food </vt:lpstr>
      <vt:lpstr>PowerPoint Presentation</vt:lpstr>
      <vt:lpstr>PowerPoint Presentation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6 Residential   Ingleborough Hall  Wednesday 21st February 2024 to  Friday 23rd February 2024</dc:title>
  <dc:creator>Aaron Sidebottom</dc:creator>
  <cp:lastModifiedBy>Aaron Sidebottom</cp:lastModifiedBy>
  <cp:revision>47</cp:revision>
  <cp:lastPrinted>2023-10-02T08:47:24Z</cp:lastPrinted>
  <dcterms:created xsi:type="dcterms:W3CDTF">2023-09-24T12:50:44Z</dcterms:created>
  <dcterms:modified xsi:type="dcterms:W3CDTF">2026-09-15T07:22:04Z</dcterms:modified>
</cp:coreProperties>
</file>